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  <p:sldMasterId id="2147483672" r:id="rId2"/>
    <p:sldMasterId id="2147483684" r:id="rId3"/>
    <p:sldMasterId id="2147483696" r:id="rId4"/>
    <p:sldMasterId id="2147483708" r:id="rId5"/>
    <p:sldMasterId id="2147483720" r:id="rId6"/>
    <p:sldMasterId id="2147483745" r:id="rId7"/>
  </p:sldMasterIdLst>
  <p:notesMasterIdLst>
    <p:notesMasterId r:id="rId24"/>
  </p:notesMasterIdLst>
  <p:sldIdLst>
    <p:sldId id="418" r:id="rId8"/>
    <p:sldId id="419" r:id="rId9"/>
    <p:sldId id="420" r:id="rId10"/>
    <p:sldId id="421" r:id="rId11"/>
    <p:sldId id="422" r:id="rId12"/>
    <p:sldId id="423" r:id="rId13"/>
    <p:sldId id="424" r:id="rId14"/>
    <p:sldId id="425" r:id="rId15"/>
    <p:sldId id="426" r:id="rId16"/>
    <p:sldId id="427" r:id="rId17"/>
    <p:sldId id="428" r:id="rId18"/>
    <p:sldId id="429" r:id="rId19"/>
    <p:sldId id="430" r:id="rId20"/>
    <p:sldId id="431" r:id="rId21"/>
    <p:sldId id="440" r:id="rId22"/>
    <p:sldId id="441" r:id="rId23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ady juliana Montoya Rodriguez" initials="ljMR" lastIdx="1" clrIdx="0">
    <p:extLst>
      <p:ext uri="{19B8F6BF-5375-455C-9EA6-DF929625EA0E}">
        <p15:presenceInfo xmlns:p15="http://schemas.microsoft.com/office/powerpoint/2012/main" userId="S-1-5-21-2679369475-578312516-1454523986-4586" providerId="AD"/>
      </p:ext>
    </p:extLst>
  </p:cmAuthor>
  <p:cmAuthor id="2" name="Luis Miguel Hurtado" initials="LMH" lastIdx="1" clrIdx="1">
    <p:extLst>
      <p:ext uri="{19B8F6BF-5375-455C-9EA6-DF929625EA0E}">
        <p15:presenceInfo xmlns:p15="http://schemas.microsoft.com/office/powerpoint/2012/main" userId="S-1-5-21-1090590991-73302956-3766500114-126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5103"/>
    <a:srgbClr val="F3850D"/>
    <a:srgbClr val="180DB5"/>
    <a:srgbClr val="0D5E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Estilo claro 3 - Acento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Estilo medio 1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2C8C85-51F0-491E-9774-3900AFEF0FD7}" styleName="Estilo claro 2 - Acento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221" autoAdjust="0"/>
    <p:restoredTop sz="94660"/>
  </p:normalViewPr>
  <p:slideViewPr>
    <p:cSldViewPr snapToGrid="0">
      <p:cViewPr varScale="1">
        <p:scale>
          <a:sx n="74" d="100"/>
          <a:sy n="74" d="100"/>
        </p:scale>
        <p:origin x="36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theme" Target="theme/theme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9A1420-9788-4FF3-B224-90CBCB2CAF6F}" type="datetimeFigureOut">
              <a:rPr lang="es-ES" smtClean="0"/>
              <a:t>27/05/2020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D049F1-7A4C-4C59-92E7-1F206B85AE8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795003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8D0466-74D6-4004-8C89-DB18621EDCBB}" type="slidenum">
              <a:rPr lang="es-ES" smtClean="0"/>
              <a:pPr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904851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8D0466-74D6-4004-8C89-DB18621EDCBB}" type="slidenum">
              <a:rPr lang="es-ES" smtClean="0"/>
              <a:pPr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753070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8D0466-74D6-4004-8C89-DB18621EDCBB}" type="slidenum">
              <a:rPr lang="es-ES" smtClean="0"/>
              <a:pPr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859105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8D0466-74D6-4004-8C89-DB18621EDCBB}" type="slidenum">
              <a:rPr lang="es-ES" smtClean="0"/>
              <a:pPr/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313745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8D0466-74D6-4004-8C89-DB18621EDCBB}" type="slidenum">
              <a:rPr lang="es-ES" smtClean="0"/>
              <a:pPr/>
              <a:t>13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620261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8D0466-74D6-4004-8C89-DB18621EDCBB}" type="slidenum">
              <a:rPr lang="es-ES" smtClean="0"/>
              <a:pPr/>
              <a:t>14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100793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8D0466-74D6-4004-8C89-DB18621EDCBB}" type="slidenum">
              <a:rPr lang="es-ES" smtClean="0"/>
              <a:pPr/>
              <a:t>15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635414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8D0466-74D6-4004-8C89-DB18621EDCBB}" type="slidenum">
              <a:rPr lang="es-ES" smtClean="0">
                <a:solidFill>
                  <a:prstClr val="black"/>
                </a:solidFill>
              </a:rPr>
              <a:pPr/>
              <a:t>16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9727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8D0466-74D6-4004-8C89-DB18621EDCBB}" type="slidenum">
              <a:rPr lang="es-ES" smtClean="0"/>
              <a:pPr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998305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8D0466-74D6-4004-8C89-DB18621EDCBB}" type="slidenum">
              <a:rPr lang="es-ES" smtClean="0"/>
              <a:pPr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240864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8D0466-74D6-4004-8C89-DB18621EDCBB}" type="slidenum">
              <a:rPr lang="es-ES" smtClean="0"/>
              <a:pPr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600510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8D0466-74D6-4004-8C89-DB18621EDCBB}" type="slidenum">
              <a:rPr lang="es-ES" smtClean="0"/>
              <a:pPr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565729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8D0466-74D6-4004-8C89-DB18621EDCBB}" type="slidenum">
              <a:rPr lang="es-ES" smtClean="0"/>
              <a:pPr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644513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8D0466-74D6-4004-8C89-DB18621EDCBB}" type="slidenum">
              <a:rPr lang="es-ES" smtClean="0"/>
              <a:pPr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013561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8D0466-74D6-4004-8C89-DB18621EDCBB}" type="slidenum">
              <a:rPr lang="es-ES" smtClean="0"/>
              <a:pPr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14426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8D0466-74D6-4004-8C89-DB18621EDCBB}" type="slidenum">
              <a:rPr lang="es-ES" smtClean="0"/>
              <a:pPr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913627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F35C6-9A11-4FF3-9893-9DA9B190293E}" type="datetimeFigureOut">
              <a:rPr lang="es-CO" smtClean="0"/>
              <a:t>27/05/2020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7C07D-FECE-4B39-9A43-1875845C425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68085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F35C6-9A11-4FF3-9893-9DA9B190293E}" type="datetimeFigureOut">
              <a:rPr lang="es-CO" smtClean="0"/>
              <a:t>27/05/2020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7C07D-FECE-4B39-9A43-1875845C425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598032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F35C6-9A11-4FF3-9893-9DA9B190293E}" type="datetimeFigureOut">
              <a:rPr lang="es-CO" smtClean="0"/>
              <a:t>27/05/2020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7C07D-FECE-4B39-9A43-1875845C425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224054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F35C6-9A11-4FF3-9893-9DA9B190293E}" type="datetimeFigureOut">
              <a:rPr lang="es-CO" smtClean="0"/>
              <a:t>27/05/2020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7C07D-FECE-4B39-9A43-1875845C425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338247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F35C6-9A11-4FF3-9893-9DA9B190293E}" type="datetimeFigureOut">
              <a:rPr lang="es-CO" smtClean="0"/>
              <a:t>27/05/2020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7C07D-FECE-4B39-9A43-1875845C425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746713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F35C6-9A11-4FF3-9893-9DA9B190293E}" type="datetimeFigureOut">
              <a:rPr lang="es-CO" smtClean="0"/>
              <a:t>27/05/2020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7C07D-FECE-4B39-9A43-1875845C425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269638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F35C6-9A11-4FF3-9893-9DA9B190293E}" type="datetimeFigureOut">
              <a:rPr lang="es-CO" smtClean="0"/>
              <a:t>27/05/2020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7C07D-FECE-4B39-9A43-1875845C425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989883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F35C6-9A11-4FF3-9893-9DA9B190293E}" type="datetimeFigureOut">
              <a:rPr lang="es-CO" smtClean="0"/>
              <a:t>27/05/2020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7C07D-FECE-4B39-9A43-1875845C425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295041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F35C6-9A11-4FF3-9893-9DA9B190293E}" type="datetimeFigureOut">
              <a:rPr lang="es-CO" smtClean="0"/>
              <a:t>27/05/2020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7C07D-FECE-4B39-9A43-1875845C425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751458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F35C6-9A11-4FF3-9893-9DA9B190293E}" type="datetimeFigureOut">
              <a:rPr lang="es-CO" smtClean="0"/>
              <a:t>27/05/2020</a:t>
            </a:fld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7C07D-FECE-4B39-9A43-1875845C425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143336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F35C6-9A11-4FF3-9893-9DA9B190293E}" type="datetimeFigureOut">
              <a:rPr lang="es-CO" smtClean="0"/>
              <a:t>27/05/2020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7C07D-FECE-4B39-9A43-1875845C425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60224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F35C6-9A11-4FF3-9893-9DA9B190293E}" type="datetimeFigureOut">
              <a:rPr lang="es-CO" smtClean="0"/>
              <a:t>27/05/2020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7C07D-FECE-4B39-9A43-1875845C425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975026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F35C6-9A11-4FF3-9893-9DA9B190293E}" type="datetimeFigureOut">
              <a:rPr lang="es-CO" smtClean="0"/>
              <a:t>27/05/2020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7C07D-FECE-4B39-9A43-1875845C425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957884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F35C6-9A11-4FF3-9893-9DA9B190293E}" type="datetimeFigureOut">
              <a:rPr lang="es-CO" smtClean="0"/>
              <a:t>27/05/2020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7C07D-FECE-4B39-9A43-1875845C425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618167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F35C6-9A11-4FF3-9893-9DA9B190293E}" type="datetimeFigureOut">
              <a:rPr lang="es-CO" smtClean="0"/>
              <a:t>27/05/2020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7C07D-FECE-4B39-9A43-1875845C425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8598317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F35C6-9A11-4FF3-9893-9DA9B190293E}" type="datetimeFigureOut">
              <a:rPr lang="es-CO" smtClean="0"/>
              <a:t>27/05/2020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7C07D-FECE-4B39-9A43-1875845C425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2194311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F35C6-9A11-4FF3-9893-9DA9B190293E}" type="datetimeFigureOut">
              <a:rPr lang="es-CO" smtClean="0"/>
              <a:t>27/05/2020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7C07D-FECE-4B39-9A43-1875845C425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2845967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F35C6-9A11-4FF3-9893-9DA9B190293E}" type="datetimeFigureOut">
              <a:rPr lang="es-CO" smtClean="0"/>
              <a:t>27/05/2020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7C07D-FECE-4B39-9A43-1875845C425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7680899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F35C6-9A11-4FF3-9893-9DA9B190293E}" type="datetimeFigureOut">
              <a:rPr lang="es-CO" smtClean="0"/>
              <a:t>27/05/2020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7C07D-FECE-4B39-9A43-1875845C425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1261852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F35C6-9A11-4FF3-9893-9DA9B190293E}" type="datetimeFigureOut">
              <a:rPr lang="es-CO" smtClean="0"/>
              <a:t>27/05/2020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7C07D-FECE-4B39-9A43-1875845C425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3792450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F35C6-9A11-4FF3-9893-9DA9B190293E}" type="datetimeFigureOut">
              <a:rPr lang="es-CO" smtClean="0"/>
              <a:t>27/05/2020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7C07D-FECE-4B39-9A43-1875845C425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909457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F35C6-9A11-4FF3-9893-9DA9B190293E}" type="datetimeFigureOut">
              <a:rPr lang="es-CO" smtClean="0"/>
              <a:t>27/05/2020</a:t>
            </a:fld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7C07D-FECE-4B39-9A43-1875845C425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147592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F35C6-9A11-4FF3-9893-9DA9B190293E}" type="datetimeFigureOut">
              <a:rPr lang="es-CO" smtClean="0"/>
              <a:t>27/05/2020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7C07D-FECE-4B39-9A43-1875845C425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0925481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F35C6-9A11-4FF3-9893-9DA9B190293E}" type="datetimeFigureOut">
              <a:rPr lang="es-CO" smtClean="0"/>
              <a:t>27/05/2020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7C07D-FECE-4B39-9A43-1875845C425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5021739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F35C6-9A11-4FF3-9893-9DA9B190293E}" type="datetimeFigureOut">
              <a:rPr lang="es-CO" smtClean="0"/>
              <a:t>27/05/2020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7C07D-FECE-4B39-9A43-1875845C425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2288218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F35C6-9A11-4FF3-9893-9DA9B190293E}" type="datetimeFigureOut">
              <a:rPr lang="es-CO" smtClean="0"/>
              <a:t>27/05/2020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7C07D-FECE-4B39-9A43-1875845C425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6478891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F35C6-9A11-4FF3-9893-9DA9B190293E}" type="datetimeFigureOut">
              <a:rPr lang="es-CO" smtClean="0"/>
              <a:t>27/05/2020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7C07D-FECE-4B39-9A43-1875845C425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2862225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F35C6-9A11-4FF3-9893-9DA9B190293E}" type="datetimeFigureOut">
              <a:rPr lang="es-CO" smtClean="0"/>
              <a:t>27/05/2020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7C07D-FECE-4B39-9A43-1875845C425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4494040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F35C6-9A11-4FF3-9893-9DA9B190293E}" type="datetimeFigureOut">
              <a:rPr lang="es-CO" smtClean="0"/>
              <a:t>27/05/2020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7C07D-FECE-4B39-9A43-1875845C425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1800205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F35C6-9A11-4FF3-9893-9DA9B190293E}" type="datetimeFigureOut">
              <a:rPr lang="es-CO" smtClean="0"/>
              <a:t>27/05/2020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7C07D-FECE-4B39-9A43-1875845C425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0525226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F35C6-9A11-4FF3-9893-9DA9B190293E}" type="datetimeFigureOut">
              <a:rPr lang="es-CO" smtClean="0"/>
              <a:t>27/05/2020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7C07D-FECE-4B39-9A43-1875845C425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94468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F35C6-9A11-4FF3-9893-9DA9B190293E}" type="datetimeFigureOut">
              <a:rPr lang="es-CO" smtClean="0"/>
              <a:t>27/05/2020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7C07D-FECE-4B39-9A43-1875845C425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0080524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F35C6-9A11-4FF3-9893-9DA9B190293E}" type="datetimeFigureOut">
              <a:rPr lang="es-CO" smtClean="0"/>
              <a:t>27/05/2020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7C07D-FECE-4B39-9A43-1875845C425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282883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F35C6-9A11-4FF3-9893-9DA9B190293E}" type="datetimeFigureOut">
              <a:rPr lang="es-CO" smtClean="0"/>
              <a:t>27/05/2020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7C07D-FECE-4B39-9A43-1875845C425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3401208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F35C6-9A11-4FF3-9893-9DA9B190293E}" type="datetimeFigureOut">
              <a:rPr lang="es-CO" smtClean="0"/>
              <a:t>27/05/2020</a:t>
            </a:fld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7C07D-FECE-4B39-9A43-1875845C425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3221101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F35C6-9A11-4FF3-9893-9DA9B190293E}" type="datetimeFigureOut">
              <a:rPr lang="es-CO" smtClean="0"/>
              <a:t>27/05/2020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7C07D-FECE-4B39-9A43-1875845C425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1667550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F35C6-9A11-4FF3-9893-9DA9B190293E}" type="datetimeFigureOut">
              <a:rPr lang="es-CO" smtClean="0"/>
              <a:t>27/05/2020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7C07D-FECE-4B39-9A43-1875845C425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7529856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F35C6-9A11-4FF3-9893-9DA9B190293E}" type="datetimeFigureOut">
              <a:rPr lang="es-CO" smtClean="0"/>
              <a:t>27/05/2020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7C07D-FECE-4B39-9A43-1875845C425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5896905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F35C6-9A11-4FF3-9893-9DA9B190293E}" type="datetimeFigureOut">
              <a:rPr lang="es-CO" smtClean="0"/>
              <a:t>27/05/2020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7C07D-FECE-4B39-9A43-1875845C425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2752482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F35C6-9A11-4FF3-9893-9DA9B190293E}" type="datetimeFigureOut">
              <a:rPr lang="es-CO" smtClean="0"/>
              <a:t>27/05/2020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7C07D-FECE-4B39-9A43-1875845C425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8934267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F35C6-9A11-4FF3-9893-9DA9B190293E}" type="datetimeFigureOut">
              <a:rPr lang="es-CO" smtClean="0"/>
              <a:t>27/05/2020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7C07D-FECE-4B39-9A43-1875845C425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5314803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F35C6-9A11-4FF3-9893-9DA9B190293E}" type="datetimeFigureOut">
              <a:rPr lang="es-CO" smtClean="0"/>
              <a:t>27/05/2020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7C07D-FECE-4B39-9A43-1875845C425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8207515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F35C6-9A11-4FF3-9893-9DA9B190293E}" type="datetimeFigureOut">
              <a:rPr lang="es-CO" smtClean="0"/>
              <a:t>27/05/2020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7C07D-FECE-4B39-9A43-1875845C425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5001034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F35C6-9A11-4FF3-9893-9DA9B190293E}" type="datetimeFigureOut">
              <a:rPr lang="es-CO" smtClean="0"/>
              <a:t>27/05/2020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7C07D-FECE-4B39-9A43-1875845C425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66828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F35C6-9A11-4FF3-9893-9DA9B190293E}" type="datetimeFigureOut">
              <a:rPr lang="es-CO" smtClean="0"/>
              <a:t>27/05/2020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7C07D-FECE-4B39-9A43-1875845C425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5310234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F35C6-9A11-4FF3-9893-9DA9B190293E}" type="datetimeFigureOut">
              <a:rPr lang="es-CO" smtClean="0"/>
              <a:t>27/05/2020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7C07D-FECE-4B39-9A43-1875845C425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6308491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F35C6-9A11-4FF3-9893-9DA9B190293E}" type="datetimeFigureOut">
              <a:rPr lang="es-CO" smtClean="0"/>
              <a:t>27/05/2020</a:t>
            </a:fld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7C07D-FECE-4B39-9A43-1875845C425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641317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F35C6-9A11-4FF3-9893-9DA9B190293E}" type="datetimeFigureOut">
              <a:rPr lang="es-CO" smtClean="0"/>
              <a:t>27/05/2020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7C07D-FECE-4B39-9A43-1875845C425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6901668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F35C6-9A11-4FF3-9893-9DA9B190293E}" type="datetimeFigureOut">
              <a:rPr lang="es-CO" smtClean="0"/>
              <a:t>27/05/2020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7C07D-FECE-4B39-9A43-1875845C425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661843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F35C6-9A11-4FF3-9893-9DA9B190293E}" type="datetimeFigureOut">
              <a:rPr lang="es-CO" smtClean="0"/>
              <a:t>27/05/2020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7C07D-FECE-4B39-9A43-1875845C425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2148902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F35C6-9A11-4FF3-9893-9DA9B190293E}" type="datetimeFigureOut">
              <a:rPr lang="es-CO" smtClean="0"/>
              <a:t>27/05/2020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7C07D-FECE-4B39-9A43-1875845C425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1762924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F35C6-9A11-4FF3-9893-9DA9B190293E}" type="datetimeFigureOut">
              <a:rPr lang="es-CO" smtClean="0"/>
              <a:t>27/05/2020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7C07D-FECE-4B39-9A43-1875845C425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4212983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F35C6-9A11-4FF3-9893-9DA9B190293E}" type="datetimeFigureOut">
              <a:rPr lang="es-CO" smtClean="0"/>
              <a:t>27/05/2020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7C07D-FECE-4B39-9A43-1875845C425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1052585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F35C6-9A11-4FF3-9893-9DA9B190293E}" type="datetimeFigureOut">
              <a:rPr lang="es-CO" smtClean="0"/>
              <a:t>27/05/2020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7C07D-FECE-4B39-9A43-1875845C425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3830722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F35C6-9A11-4FF3-9893-9DA9B190293E}" type="datetimeFigureOut">
              <a:rPr lang="es-CO" smtClean="0"/>
              <a:t>27/05/2020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7C07D-FECE-4B39-9A43-1875845C425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032941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F35C6-9A11-4FF3-9893-9DA9B190293E}" type="datetimeFigureOut">
              <a:rPr lang="es-CO" smtClean="0"/>
              <a:t>27/05/2020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7C07D-FECE-4B39-9A43-1875845C425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6076902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F35C6-9A11-4FF3-9893-9DA9B190293E}" type="datetimeFigureOut">
              <a:rPr lang="es-CO" smtClean="0"/>
              <a:t>27/05/2020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7C07D-FECE-4B39-9A43-1875845C425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2817070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F35C6-9A11-4FF3-9893-9DA9B190293E}" type="datetimeFigureOut">
              <a:rPr lang="es-CO" smtClean="0"/>
              <a:t>27/05/2020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7C07D-FECE-4B39-9A43-1875845C425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3144216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F35C6-9A11-4FF3-9893-9DA9B190293E}" type="datetimeFigureOut">
              <a:rPr lang="es-CO" smtClean="0"/>
              <a:t>27/05/2020</a:t>
            </a:fld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7C07D-FECE-4B39-9A43-1875845C425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705029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F35C6-9A11-4FF3-9893-9DA9B190293E}" type="datetimeFigureOut">
              <a:rPr lang="es-CO" smtClean="0"/>
              <a:t>27/05/2020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7C07D-FECE-4B39-9A43-1875845C425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8568154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F35C6-9A11-4FF3-9893-9DA9B190293E}" type="datetimeFigureOut">
              <a:rPr lang="es-CO" smtClean="0"/>
              <a:t>27/05/2020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7C07D-FECE-4B39-9A43-1875845C425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5308109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F35C6-9A11-4FF3-9893-9DA9B190293E}" type="datetimeFigureOut">
              <a:rPr lang="es-CO" smtClean="0"/>
              <a:t>27/05/2020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7C07D-FECE-4B39-9A43-1875845C425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7414560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F35C6-9A11-4FF3-9893-9DA9B190293E}" type="datetimeFigureOut">
              <a:rPr lang="es-CO" smtClean="0"/>
              <a:t>27/05/2020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7C07D-FECE-4B39-9A43-1875845C425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6762737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F35C6-9A11-4FF3-9893-9DA9B190293E}" type="datetimeFigureOut">
              <a:rPr lang="es-CO" smtClean="0"/>
              <a:t>27/05/2020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7C07D-FECE-4B39-9A43-1875845C425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6200922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F35C6-9A11-4FF3-9893-9DA9B190293E}" type="datetimeFigureOut">
              <a:rPr lang="es-CO" smtClean="0"/>
              <a:t>27/05/2020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7C07D-FECE-4B39-9A43-1875845C425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1223156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F35C6-9A11-4FF3-9893-9DA9B190293E}" type="datetimeFigureOut">
              <a:rPr lang="es-CO" smtClean="0"/>
              <a:t>27/05/2020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7C07D-FECE-4B39-9A43-1875845C425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13820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F35C6-9A11-4FF3-9893-9DA9B190293E}" type="datetimeFigureOut">
              <a:rPr lang="es-CO" smtClean="0"/>
              <a:t>27/05/2020</a:t>
            </a:fld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7C07D-FECE-4B39-9A43-1875845C425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6648638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F35C6-9A11-4FF3-9893-9DA9B190293E}" type="datetimeFigureOut">
              <a:rPr lang="es-CO" smtClean="0"/>
              <a:t>27/05/2020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7C07D-FECE-4B39-9A43-1875845C425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5856051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F35C6-9A11-4FF3-9893-9DA9B190293E}" type="datetimeFigureOut">
              <a:rPr lang="es-CO" smtClean="0"/>
              <a:t>27/05/2020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7C07D-FECE-4B39-9A43-1875845C425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334993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F35C6-9A11-4FF3-9893-9DA9B190293E}" type="datetimeFigureOut">
              <a:rPr lang="es-CO" smtClean="0"/>
              <a:t>27/05/2020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7C07D-FECE-4B39-9A43-1875845C425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5621124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F35C6-9A11-4FF3-9893-9DA9B190293E}" type="datetimeFigureOut">
              <a:rPr lang="es-CO" smtClean="0"/>
              <a:t>27/05/2020</a:t>
            </a:fld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7C07D-FECE-4B39-9A43-1875845C425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4495779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F35C6-9A11-4FF3-9893-9DA9B190293E}" type="datetimeFigureOut">
              <a:rPr lang="es-CO" smtClean="0"/>
              <a:t>27/05/2020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7C07D-FECE-4B39-9A43-1875845C425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2255179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F35C6-9A11-4FF3-9893-9DA9B190293E}" type="datetimeFigureOut">
              <a:rPr lang="es-CO" smtClean="0"/>
              <a:t>27/05/2020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7C07D-FECE-4B39-9A43-1875845C425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5554817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F35C6-9A11-4FF3-9893-9DA9B190293E}" type="datetimeFigureOut">
              <a:rPr lang="es-CO" smtClean="0"/>
              <a:t>27/05/2020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7C07D-FECE-4B39-9A43-1875845C425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1805207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F35C6-9A11-4FF3-9893-9DA9B190293E}" type="datetimeFigureOut">
              <a:rPr lang="es-CO" smtClean="0"/>
              <a:t>27/05/2020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7C07D-FECE-4B39-9A43-1875845C425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1297734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769698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601432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>
                <a:latin typeface="Calibri" panose="020F050202020403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F35C6-9A11-4FF3-9893-9DA9B190293E}" type="datetimeFigureOut">
              <a:rPr lang="es-CO" smtClean="0"/>
              <a:t>27/05/2020</a:t>
            </a:fld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7C07D-FECE-4B39-9A43-1875845C425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206699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F35C6-9A11-4FF3-9893-9DA9B190293E}" type="datetimeFigureOut">
              <a:rPr lang="es-CO" smtClean="0"/>
              <a:t>27/05/2020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7C07D-FECE-4B39-9A43-1875845C425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537540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/>
          <p:nvPr/>
        </p:nvSpPr>
        <p:spPr>
          <a:xfrm>
            <a:off x="1694800" y="-100"/>
            <a:ext cx="104972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285750" dist="190500" dir="10800000" algn="bl" rotWithShape="0">
              <a:srgbClr val="000000">
                <a:alpha val="15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" name="Shape 43"/>
          <p:cNvSpPr/>
          <p:nvPr/>
        </p:nvSpPr>
        <p:spPr>
          <a:xfrm>
            <a:off x="11667067" y="5808167"/>
            <a:ext cx="524800" cy="524800"/>
          </a:xfrm>
          <a:prstGeom prst="rect">
            <a:avLst/>
          </a:prstGeom>
          <a:solidFill>
            <a:srgbClr val="FFB000"/>
          </a:solidFill>
          <a:ln>
            <a:noFill/>
          </a:ln>
          <a:effectLst>
            <a:outerShdw blurRad="214313" dist="47625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" name="Shape 44"/>
          <p:cNvSpPr/>
          <p:nvPr/>
        </p:nvSpPr>
        <p:spPr>
          <a:xfrm>
            <a:off x="1170000" y="524700"/>
            <a:ext cx="10497200" cy="1075600"/>
          </a:xfrm>
          <a:prstGeom prst="rect">
            <a:avLst/>
          </a:prstGeom>
          <a:solidFill>
            <a:srgbClr val="FFB000"/>
          </a:solidFill>
          <a:ln>
            <a:noFill/>
          </a:ln>
          <a:effectLst>
            <a:outerShdw blurRad="214313" dist="47625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1576267" y="524633"/>
            <a:ext cx="8986000" cy="107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2101700" y="1822900"/>
            <a:ext cx="4643200" cy="4510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91054">
              <a:spcBef>
                <a:spcPts val="800"/>
              </a:spcBef>
              <a:spcAft>
                <a:spcPts val="0"/>
              </a:spcAft>
              <a:buSzPts val="2200"/>
              <a:buChar char="▪"/>
              <a:defRPr sz="2933"/>
            </a:lvl1pPr>
            <a:lvl2pPr marL="1219170" lvl="1" indent="-491054">
              <a:spcBef>
                <a:spcPts val="0"/>
              </a:spcBef>
              <a:spcAft>
                <a:spcPts val="0"/>
              </a:spcAft>
              <a:buSzPts val="2200"/>
              <a:buChar char="▫"/>
              <a:defRPr sz="2933"/>
            </a:lvl2pPr>
            <a:lvl3pPr marL="1828754" lvl="2" indent="-491054">
              <a:spcBef>
                <a:spcPts val="0"/>
              </a:spcBef>
              <a:spcAft>
                <a:spcPts val="0"/>
              </a:spcAft>
              <a:buSzPts val="2200"/>
              <a:buChar char="▫"/>
              <a:defRPr sz="2933"/>
            </a:lvl3pPr>
            <a:lvl4pPr marL="2438339" lvl="3" indent="-491054">
              <a:spcBef>
                <a:spcPts val="0"/>
              </a:spcBef>
              <a:spcAft>
                <a:spcPts val="0"/>
              </a:spcAft>
              <a:buSzPts val="2200"/>
              <a:buChar char="▫"/>
              <a:defRPr sz="2933"/>
            </a:lvl4pPr>
            <a:lvl5pPr marL="3047924" lvl="4" indent="-491054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933"/>
            </a:lvl5pPr>
            <a:lvl6pPr marL="3657509" lvl="5" indent="-491054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933"/>
            </a:lvl6pPr>
            <a:lvl7pPr marL="4267093" lvl="6" indent="-491054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933"/>
            </a:lvl7pPr>
            <a:lvl8pPr marL="4876678" lvl="7" indent="-491054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933"/>
            </a:lvl8pPr>
            <a:lvl9pPr marL="5486263" lvl="8" indent="-491054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933"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2"/>
          </p:nvPr>
        </p:nvSpPr>
        <p:spPr>
          <a:xfrm>
            <a:off x="7024095" y="1822900"/>
            <a:ext cx="4643200" cy="4510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91054">
              <a:spcBef>
                <a:spcPts val="800"/>
              </a:spcBef>
              <a:spcAft>
                <a:spcPts val="0"/>
              </a:spcAft>
              <a:buSzPts val="2200"/>
              <a:buChar char="▪"/>
              <a:defRPr sz="2933"/>
            </a:lvl1pPr>
            <a:lvl2pPr marL="1219170" lvl="1" indent="-491054">
              <a:spcBef>
                <a:spcPts val="0"/>
              </a:spcBef>
              <a:spcAft>
                <a:spcPts val="0"/>
              </a:spcAft>
              <a:buSzPts val="2200"/>
              <a:buChar char="▫"/>
              <a:defRPr sz="2933"/>
            </a:lvl2pPr>
            <a:lvl3pPr marL="1828754" lvl="2" indent="-491054">
              <a:spcBef>
                <a:spcPts val="0"/>
              </a:spcBef>
              <a:spcAft>
                <a:spcPts val="0"/>
              </a:spcAft>
              <a:buSzPts val="2200"/>
              <a:buChar char="▫"/>
              <a:defRPr sz="2933"/>
            </a:lvl3pPr>
            <a:lvl4pPr marL="2438339" lvl="3" indent="-491054">
              <a:spcBef>
                <a:spcPts val="0"/>
              </a:spcBef>
              <a:spcAft>
                <a:spcPts val="0"/>
              </a:spcAft>
              <a:buSzPts val="2200"/>
              <a:buChar char="▫"/>
              <a:defRPr sz="2933"/>
            </a:lvl4pPr>
            <a:lvl5pPr marL="3047924" lvl="4" indent="-491054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933"/>
            </a:lvl5pPr>
            <a:lvl6pPr marL="3657509" lvl="5" indent="-491054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933"/>
            </a:lvl6pPr>
            <a:lvl7pPr marL="4267093" lvl="6" indent="-491054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933"/>
            </a:lvl7pPr>
            <a:lvl8pPr marL="4876678" lvl="7" indent="-491054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933"/>
            </a:lvl8pPr>
            <a:lvl9pPr marL="5486263" lvl="8" indent="-491054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933"/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11667200" y="5808300"/>
            <a:ext cx="5248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49" name="Shape 49"/>
          <p:cNvSpPr/>
          <p:nvPr/>
        </p:nvSpPr>
        <p:spPr>
          <a:xfrm>
            <a:off x="10591667" y="524567"/>
            <a:ext cx="1075600" cy="1075600"/>
          </a:xfrm>
          <a:prstGeom prst="rect">
            <a:avLst/>
          </a:prstGeom>
          <a:solidFill>
            <a:srgbClr val="FFFFFF">
              <a:alpha val="526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7637212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F35C6-9A11-4FF3-9893-9DA9B190293E}" type="datetimeFigureOut">
              <a:rPr lang="es-CO" smtClean="0"/>
              <a:t>27/05/2020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7C07D-FECE-4B39-9A43-1875845C425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710270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slideLayout" Target="../slideLayouts/slideLayout79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slideLayout" Target="../slideLayouts/slideLayout78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68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5" Type="http://schemas.openxmlformats.org/officeDocument/2006/relationships/theme" Target="../theme/theme7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slideLayout" Target="../slideLayouts/slideLayout8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5F35C6-9A11-4FF3-9893-9DA9B190293E}" type="datetimeFigureOut">
              <a:rPr lang="es-CO" smtClean="0"/>
              <a:t>27/05/2020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F7C07D-FECE-4B39-9A43-1875845C425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6011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5F35C6-9A11-4FF3-9893-9DA9B190293E}" type="datetimeFigureOut">
              <a:rPr lang="es-CO" smtClean="0"/>
              <a:t>27/05/2020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F7C07D-FECE-4B39-9A43-1875845C425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44562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5F35C6-9A11-4FF3-9893-9DA9B190293E}" type="datetimeFigureOut">
              <a:rPr lang="es-CO" smtClean="0"/>
              <a:t>27/05/2020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F7C07D-FECE-4B39-9A43-1875845C425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8029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5F35C6-9A11-4FF3-9893-9DA9B190293E}" type="datetimeFigureOut">
              <a:rPr lang="es-CO" smtClean="0"/>
              <a:t>27/05/2020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F7C07D-FECE-4B39-9A43-1875845C425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07080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5F35C6-9A11-4FF3-9893-9DA9B190293E}" type="datetimeFigureOut">
              <a:rPr lang="es-CO" smtClean="0"/>
              <a:t>27/05/2020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F7C07D-FECE-4B39-9A43-1875845C425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17129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5F35C6-9A11-4FF3-9893-9DA9B190293E}" type="datetimeFigureOut">
              <a:rPr lang="es-CO" smtClean="0"/>
              <a:t>27/05/2020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F7C07D-FECE-4B39-9A43-1875845C425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74678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5F35C6-9A11-4FF3-9893-9DA9B190293E}" type="datetimeFigureOut">
              <a:rPr lang="es-CO" smtClean="0"/>
              <a:t>27/05/2020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F7C07D-FECE-4B39-9A43-1875845C4254}" type="slidenum">
              <a:rPr lang="es-CO" smtClean="0"/>
              <a:t>‹Nº›</a:t>
            </a:fld>
            <a:endParaRPr lang="es-CO"/>
          </a:p>
        </p:txBody>
      </p:sp>
      <p:sp>
        <p:nvSpPr>
          <p:cNvPr id="7" name="Title 1">
            <a:extLst>
              <a:ext uri="{FF2B5EF4-FFF2-40B4-BE49-F238E27FC236}">
                <a16:creationId xmlns="" xmlns:a16="http://schemas.microsoft.com/office/drawing/2014/main" id="{7B3C29EC-B9B5-45FA-8C52-6B57A9978DF4}"/>
              </a:ext>
            </a:extLst>
          </p:cNvPr>
          <p:cNvSpPr txBox="1">
            <a:spLocks/>
          </p:cNvSpPr>
          <p:nvPr userDrawn="1"/>
        </p:nvSpPr>
        <p:spPr>
          <a:xfrm>
            <a:off x="914400" y="1122363"/>
            <a:ext cx="10363200" cy="2387600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b="1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endParaRPr lang="en-US" sz="5000" dirty="0"/>
          </a:p>
        </p:txBody>
      </p:sp>
      <p:sp>
        <p:nvSpPr>
          <p:cNvPr id="8" name="Subtitle 2">
            <a:extLst>
              <a:ext uri="{FF2B5EF4-FFF2-40B4-BE49-F238E27FC236}">
                <a16:creationId xmlns="" xmlns:a16="http://schemas.microsoft.com/office/drawing/2014/main" id="{C0C291D5-6909-4C95-ABBC-5C32DEAED2E6}"/>
              </a:ext>
            </a:extLst>
          </p:cNvPr>
          <p:cNvSpPr txBox="1">
            <a:spLocks/>
          </p:cNvSpPr>
          <p:nvPr userDrawn="1"/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i="1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200" dirty="0"/>
          </a:p>
        </p:txBody>
      </p:sp>
      <p:sp>
        <p:nvSpPr>
          <p:cNvPr id="9" name="Date Placeholder 3">
            <a:extLst>
              <a:ext uri="{FF2B5EF4-FFF2-40B4-BE49-F238E27FC236}">
                <a16:creationId xmlns="" xmlns:a16="http://schemas.microsoft.com/office/drawing/2014/main" id="{D8C4A9F8-28D9-404D-8FAB-867652F8CA0B}"/>
              </a:ext>
            </a:extLst>
          </p:cNvPr>
          <p:cNvSpPr txBox="1">
            <a:spLocks/>
          </p:cNvSpPr>
          <p:nvPr userDrawn="1"/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75F35C6-9A11-4FF3-9893-9DA9B190293E}" type="datetimeFigureOut">
              <a:rPr lang="es-CO" sz="1800" smtClean="0"/>
              <a:pPr/>
              <a:t>27/05/2020</a:t>
            </a:fld>
            <a:endParaRPr lang="es-CO" sz="1800"/>
          </a:p>
        </p:txBody>
      </p:sp>
      <p:sp>
        <p:nvSpPr>
          <p:cNvPr id="10" name="Slide Number Placeholder 5">
            <a:extLst>
              <a:ext uri="{FF2B5EF4-FFF2-40B4-BE49-F238E27FC236}">
                <a16:creationId xmlns="" xmlns:a16="http://schemas.microsoft.com/office/drawing/2014/main" id="{558C1E10-435B-4638-B9AD-1A509D619660}"/>
              </a:ext>
            </a:extLst>
          </p:cNvPr>
          <p:cNvSpPr txBox="1">
            <a:spLocks/>
          </p:cNvSpPr>
          <p:nvPr userDrawn="1"/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6F7C07D-FECE-4B39-9A43-1875845C4254}" type="slidenum">
              <a:rPr lang="es-CO" sz="1800" smtClean="0"/>
              <a:pPr/>
              <a:t>‹Nº›</a:t>
            </a:fld>
            <a:endParaRPr lang="es-CO" sz="1800"/>
          </a:p>
        </p:txBody>
      </p:sp>
      <p:pic>
        <p:nvPicPr>
          <p:cNvPr id="11" name="Imagen 10">
            <a:extLst>
              <a:ext uri="{FF2B5EF4-FFF2-40B4-BE49-F238E27FC236}">
                <a16:creationId xmlns="" xmlns:a16="http://schemas.microsoft.com/office/drawing/2014/main" id="{230C4DF4-D117-4095-9BC0-1FDBD9B6263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/>
          <a:srcRect l="339" t="10698" r="902"/>
          <a:stretch/>
        </p:blipFill>
        <p:spPr>
          <a:xfrm>
            <a:off x="1" y="5301465"/>
            <a:ext cx="12178145" cy="1556535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="" xmlns:a16="http://schemas.microsoft.com/office/drawing/2014/main" id="{FA12931B-F567-4AEE-8B1B-A8437103CFE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7"/>
          <a:srcRect l="21421" t="11413" r="65484" b="80791"/>
          <a:stretch/>
        </p:blipFill>
        <p:spPr>
          <a:xfrm>
            <a:off x="143679" y="128055"/>
            <a:ext cx="2517016" cy="632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006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  <p:sldLayoutId id="2147483661" r:id="rId12"/>
    <p:sldLayoutId id="2147483744" r:id="rId13"/>
    <p:sldLayoutId id="2147483757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9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9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9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9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9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9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9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9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9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9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9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9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9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9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9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9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0" y="103031"/>
            <a:ext cx="2859110" cy="8398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6" name="Imagen 5" descr="logo carmelita FINAL-0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72" t="29411" r="5882" b="36079"/>
          <a:stretch>
            <a:fillRect/>
          </a:stretch>
        </p:blipFill>
        <p:spPr bwMode="auto">
          <a:xfrm>
            <a:off x="90955" y="218866"/>
            <a:ext cx="2009775" cy="82867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2859110" y="2086377"/>
            <a:ext cx="9272788" cy="2281250"/>
          </a:xfrm>
        </p:spPr>
        <p:txBody>
          <a:bodyPr>
            <a:noAutofit/>
          </a:bodyPr>
          <a:lstStyle/>
          <a:p>
            <a:pPr algn="ctr"/>
            <a:r>
              <a:rPr lang="es-CO" sz="6300" b="1" dirty="0" smtClean="0">
                <a:solidFill>
                  <a:srgbClr val="185103"/>
                </a:solidFill>
                <a:latin typeface="+mn-lt"/>
              </a:rPr>
              <a:t>ORGANIZACIÓN, ORDEN Y LIMPIEZA PROGRAMA 9’S</a:t>
            </a:r>
            <a:endParaRPr lang="es-CO" sz="6300" dirty="0">
              <a:solidFill>
                <a:srgbClr val="185103"/>
              </a:solidFill>
              <a:latin typeface="+mn-lt"/>
            </a:endParaRPr>
          </a:p>
        </p:txBody>
      </p:sp>
      <p:pic>
        <p:nvPicPr>
          <p:cNvPr id="1030" name="Picture 6" descr="https://media-public.canva.com/_zveo/MADvwN_zveo/1/tl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381" y="1163376"/>
            <a:ext cx="3361052" cy="4339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7222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cto 4"/>
          <p:cNvCxnSpPr/>
          <p:nvPr/>
        </p:nvCxnSpPr>
        <p:spPr>
          <a:xfrm flipH="1" flipV="1">
            <a:off x="3447379" y="914420"/>
            <a:ext cx="8744621" cy="39970"/>
          </a:xfrm>
          <a:prstGeom prst="line">
            <a:avLst/>
          </a:prstGeom>
          <a:ln w="57150">
            <a:solidFill>
              <a:schemeClr val="accent6">
                <a:lumMod val="50000"/>
              </a:schemeClr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8" name="Rectángulo 7"/>
          <p:cNvSpPr/>
          <p:nvPr/>
        </p:nvSpPr>
        <p:spPr>
          <a:xfrm>
            <a:off x="0" y="103031"/>
            <a:ext cx="2859110" cy="8398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9" name="Imagen 8" descr="logo carmelita FINAL-0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72" t="29411" r="5882" b="36079"/>
          <a:stretch>
            <a:fillRect/>
          </a:stretch>
        </p:blipFill>
        <p:spPr bwMode="auto">
          <a:xfrm>
            <a:off x="90955" y="218866"/>
            <a:ext cx="2009775" cy="82867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uadroTexto 5"/>
          <p:cNvSpPr txBox="1"/>
          <p:nvPr/>
        </p:nvSpPr>
        <p:spPr>
          <a:xfrm>
            <a:off x="3928057" y="1605625"/>
            <a:ext cx="7933386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400" b="1" dirty="0" smtClean="0">
                <a:solidFill>
                  <a:srgbClr val="0070C0"/>
                </a:solidFill>
              </a:rPr>
              <a:t>5. SHITSUKE </a:t>
            </a:r>
            <a:r>
              <a:rPr lang="es-CO" sz="2400" dirty="0" smtClean="0"/>
              <a:t>(Disciplina): Implica apego a los procedimientos establecidos, a lo bueno, noble y honesto.</a:t>
            </a:r>
          </a:p>
          <a:p>
            <a:pPr algn="just"/>
            <a:r>
              <a:rPr lang="es-CO" sz="2400" dirty="0" smtClean="0"/>
              <a:t>Cuando una persona se apega al orden y al control de sus actos, recurre a la  prudencia, y la inteligencia en su comportamiento se transforma en un generador de calidad y confianza.</a:t>
            </a:r>
          </a:p>
          <a:p>
            <a:pPr algn="just"/>
            <a:endParaRPr lang="es-CO" sz="2400" dirty="0" smtClean="0"/>
          </a:p>
          <a:p>
            <a:pPr marL="800100" lvl="1" indent="-342900" algn="just">
              <a:buFont typeface="Wingdings" panose="05000000000000000000" pitchFamily="2" charset="2"/>
              <a:buChar char="§"/>
            </a:pPr>
            <a:r>
              <a:rPr lang="es-CO" sz="2000" dirty="0" smtClean="0"/>
              <a:t>Continuidad y seguimiento hasta generar un habito.</a:t>
            </a:r>
          </a:p>
          <a:p>
            <a:pPr marL="800100" lvl="1" indent="-342900" algn="just">
              <a:buFont typeface="Wingdings" panose="05000000000000000000" pitchFamily="2" charset="2"/>
              <a:buChar char="§"/>
            </a:pPr>
            <a:r>
              <a:rPr lang="es-CO" sz="2000" dirty="0" smtClean="0"/>
              <a:t>Conocimiento que no se aplica, no sirve.</a:t>
            </a:r>
          </a:p>
          <a:p>
            <a:pPr algn="just"/>
            <a:endParaRPr lang="es-CO" sz="2400" dirty="0" smtClean="0"/>
          </a:p>
        </p:txBody>
      </p:sp>
      <p:sp>
        <p:nvSpPr>
          <p:cNvPr id="10" name="1 Título"/>
          <p:cNvSpPr txBox="1">
            <a:spLocks/>
          </p:cNvSpPr>
          <p:nvPr/>
        </p:nvSpPr>
        <p:spPr>
          <a:xfrm>
            <a:off x="2950065" y="291608"/>
            <a:ext cx="9116766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3600" b="1" dirty="0" smtClean="0">
                <a:solidFill>
                  <a:srgbClr val="185103"/>
                </a:solidFill>
                <a:latin typeface="+mn-lt"/>
              </a:rPr>
              <a:t>ORGANIZACIÓN-ORDEN-LIMPIEZA CON LAS 9’S</a:t>
            </a:r>
            <a:endParaRPr lang="es-CO" sz="3600" b="1" dirty="0">
              <a:solidFill>
                <a:srgbClr val="185103"/>
              </a:solidFill>
              <a:latin typeface="+mn-lt"/>
            </a:endParaRPr>
          </a:p>
        </p:txBody>
      </p:sp>
      <p:pic>
        <p:nvPicPr>
          <p:cNvPr id="3074" name="Picture 2" descr="https://media-public.canva.com/MADQ1Qn17Qw/1/thumbnail_large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58" t="6274" r="15232" b="6944"/>
          <a:stretch/>
        </p:blipFill>
        <p:spPr bwMode="auto">
          <a:xfrm>
            <a:off x="292955" y="1017432"/>
            <a:ext cx="4095481" cy="5054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6897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cto 4"/>
          <p:cNvCxnSpPr/>
          <p:nvPr/>
        </p:nvCxnSpPr>
        <p:spPr>
          <a:xfrm flipH="1" flipV="1">
            <a:off x="3447379" y="1007571"/>
            <a:ext cx="8744621" cy="39970"/>
          </a:xfrm>
          <a:prstGeom prst="line">
            <a:avLst/>
          </a:prstGeom>
          <a:ln w="57150">
            <a:solidFill>
              <a:schemeClr val="accent6">
                <a:lumMod val="50000"/>
              </a:schemeClr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8" name="Rectángulo 7"/>
          <p:cNvSpPr/>
          <p:nvPr/>
        </p:nvSpPr>
        <p:spPr>
          <a:xfrm>
            <a:off x="0" y="103031"/>
            <a:ext cx="2859110" cy="8398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9" name="Imagen 8" descr="logo carmelita FINAL-0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72" t="29411" r="5882" b="36079"/>
          <a:stretch>
            <a:fillRect/>
          </a:stretch>
        </p:blipFill>
        <p:spPr bwMode="auto">
          <a:xfrm>
            <a:off x="90955" y="218866"/>
            <a:ext cx="2009775" cy="82867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uadroTexto 5"/>
          <p:cNvSpPr txBox="1"/>
          <p:nvPr/>
        </p:nvSpPr>
        <p:spPr>
          <a:xfrm>
            <a:off x="734097" y="1318507"/>
            <a:ext cx="10689464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400" b="1" dirty="0" smtClean="0">
                <a:solidFill>
                  <a:srgbClr val="0070C0"/>
                </a:solidFill>
              </a:rPr>
              <a:t>6. SHIKARI </a:t>
            </a:r>
            <a:r>
              <a:rPr lang="es-CO" sz="2400" dirty="0" smtClean="0"/>
              <a:t>(Constancia):Practicar constantemente los buenos hábitos es justo para cada persona y provoca que otras personas tiendan a ser justos con su entorno.</a:t>
            </a:r>
          </a:p>
          <a:p>
            <a:pPr algn="just"/>
            <a:endParaRPr lang="es-CO" sz="2400" dirty="0" smtClean="0"/>
          </a:p>
          <a:p>
            <a:pPr marL="800100" lvl="1" indent="-342900" algn="just">
              <a:buFont typeface="Wingdings" panose="05000000000000000000" pitchFamily="2" charset="2"/>
              <a:buChar char="§"/>
            </a:pPr>
            <a:r>
              <a:rPr lang="es-CO" sz="2000" b="1" dirty="0" smtClean="0">
                <a:solidFill>
                  <a:srgbClr val="185103"/>
                </a:solidFill>
              </a:rPr>
              <a:t>Constancia es voluntad en acción </a:t>
            </a:r>
            <a:r>
              <a:rPr lang="es-CO" sz="2000" dirty="0" smtClean="0"/>
              <a:t>y no dejarse tentar de lo habitual y mediocre.</a:t>
            </a:r>
          </a:p>
          <a:p>
            <a:pPr marL="800100" lvl="1" indent="-342900" algn="just">
              <a:buFont typeface="Wingdings" panose="05000000000000000000" pitchFamily="2" charset="2"/>
              <a:buChar char="§"/>
            </a:pPr>
            <a:r>
              <a:rPr lang="es-CO" sz="2000" dirty="0" smtClean="0"/>
              <a:t>Hoy se requieren personas que no desistan en su </a:t>
            </a:r>
            <a:r>
              <a:rPr lang="es-CO" sz="2000" b="1" dirty="0" smtClean="0">
                <a:solidFill>
                  <a:srgbClr val="185103"/>
                </a:solidFill>
              </a:rPr>
              <a:t>hacer bien y en su propósito.</a:t>
            </a:r>
          </a:p>
          <a:p>
            <a:pPr algn="just"/>
            <a:endParaRPr lang="es-CO" sz="2400" b="1" dirty="0" smtClean="0">
              <a:solidFill>
                <a:srgbClr val="FF0000"/>
              </a:solidFill>
            </a:endParaRPr>
          </a:p>
        </p:txBody>
      </p:sp>
      <p:sp>
        <p:nvSpPr>
          <p:cNvPr id="10" name="1 Título"/>
          <p:cNvSpPr txBox="1">
            <a:spLocks/>
          </p:cNvSpPr>
          <p:nvPr/>
        </p:nvSpPr>
        <p:spPr>
          <a:xfrm>
            <a:off x="2744676" y="280062"/>
            <a:ext cx="9116766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3600" b="1" dirty="0" smtClean="0">
                <a:solidFill>
                  <a:srgbClr val="185103"/>
                </a:solidFill>
                <a:latin typeface="+mn-lt"/>
              </a:rPr>
              <a:t>ORGANIZACIÓN-ORDEN-LIMPIEZA CON LAS 9’S</a:t>
            </a:r>
            <a:endParaRPr lang="es-CO" sz="3600" b="1" dirty="0">
              <a:solidFill>
                <a:srgbClr val="185103"/>
              </a:solidFill>
              <a:latin typeface="+mn-lt"/>
            </a:endParaRPr>
          </a:p>
        </p:txBody>
      </p:sp>
      <p:pic>
        <p:nvPicPr>
          <p:cNvPr id="1028" name="Picture 4" descr="https://media-public.canva.com/MACKkOk_-us/1/thumbnail_larg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2756" y="3161763"/>
            <a:ext cx="3129565" cy="3129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9396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cto 4"/>
          <p:cNvCxnSpPr/>
          <p:nvPr/>
        </p:nvCxnSpPr>
        <p:spPr>
          <a:xfrm flipH="1" flipV="1">
            <a:off x="3447379" y="1000466"/>
            <a:ext cx="8744621" cy="39970"/>
          </a:xfrm>
          <a:prstGeom prst="line">
            <a:avLst/>
          </a:prstGeom>
          <a:ln w="57150">
            <a:solidFill>
              <a:schemeClr val="accent6">
                <a:lumMod val="50000"/>
              </a:schemeClr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8" name="Rectángulo 7"/>
          <p:cNvSpPr/>
          <p:nvPr/>
        </p:nvSpPr>
        <p:spPr>
          <a:xfrm>
            <a:off x="0" y="103031"/>
            <a:ext cx="2859110" cy="8398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9" name="Imagen 8" descr="logo carmelita FINAL-0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72" t="29411" r="5882" b="36079"/>
          <a:stretch>
            <a:fillRect/>
          </a:stretch>
        </p:blipFill>
        <p:spPr bwMode="auto">
          <a:xfrm>
            <a:off x="90955" y="218866"/>
            <a:ext cx="2009775" cy="82867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uadroTexto 5"/>
          <p:cNvSpPr txBox="1"/>
          <p:nvPr/>
        </p:nvSpPr>
        <p:spPr>
          <a:xfrm>
            <a:off x="643944" y="2313611"/>
            <a:ext cx="537943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800" b="1" dirty="0" smtClean="0">
                <a:solidFill>
                  <a:srgbClr val="0070C0"/>
                </a:solidFill>
              </a:rPr>
              <a:t>7.SHITSUKOKU </a:t>
            </a:r>
            <a:r>
              <a:rPr lang="es-CO" sz="2800" dirty="0" smtClean="0"/>
              <a:t>(</a:t>
            </a:r>
            <a:r>
              <a:rPr lang="es-CO" sz="2800" dirty="0" smtClean="0"/>
              <a:t>Compromiso):Ir hasta el final de las tareas, es cumplir responsablemente con las obligaciones; hacer las tareas diarias con entusiasmo</a:t>
            </a:r>
            <a:r>
              <a:rPr lang="es-CO" sz="2800" dirty="0" smtClean="0"/>
              <a:t>.</a:t>
            </a:r>
            <a:endParaRPr lang="es-CO" sz="2800" dirty="0" smtClean="0"/>
          </a:p>
        </p:txBody>
      </p:sp>
      <p:sp>
        <p:nvSpPr>
          <p:cNvPr id="10" name="1 Título"/>
          <p:cNvSpPr txBox="1">
            <a:spLocks/>
          </p:cNvSpPr>
          <p:nvPr/>
        </p:nvSpPr>
        <p:spPr>
          <a:xfrm>
            <a:off x="2744676" y="280062"/>
            <a:ext cx="9116766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3600" b="1" dirty="0" smtClean="0">
                <a:solidFill>
                  <a:srgbClr val="185103"/>
                </a:solidFill>
                <a:latin typeface="+mn-lt"/>
              </a:rPr>
              <a:t>ORGANIZACIÓN-ORDEN-LIMPIEZA CON LAS 9’S</a:t>
            </a:r>
            <a:endParaRPr lang="es-CO" sz="3600" b="1" dirty="0">
              <a:solidFill>
                <a:srgbClr val="185103"/>
              </a:solidFill>
              <a:latin typeface="+mn-lt"/>
            </a:endParaRPr>
          </a:p>
        </p:txBody>
      </p:sp>
      <p:pic>
        <p:nvPicPr>
          <p:cNvPr id="2056" name="Picture 8" descr="https://media-public.canva.com/MACK-CBDxbU/1/thumbnail_larg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4129" y="647268"/>
            <a:ext cx="5677660" cy="5677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2597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cto 4"/>
          <p:cNvCxnSpPr/>
          <p:nvPr/>
        </p:nvCxnSpPr>
        <p:spPr>
          <a:xfrm flipH="1" flipV="1">
            <a:off x="3447379" y="967899"/>
            <a:ext cx="8744621" cy="39970"/>
          </a:xfrm>
          <a:prstGeom prst="line">
            <a:avLst/>
          </a:prstGeom>
          <a:ln w="57150">
            <a:solidFill>
              <a:schemeClr val="accent6">
                <a:lumMod val="50000"/>
              </a:schemeClr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8" name="Rectángulo 7"/>
          <p:cNvSpPr/>
          <p:nvPr/>
        </p:nvSpPr>
        <p:spPr>
          <a:xfrm>
            <a:off x="0" y="103031"/>
            <a:ext cx="2859110" cy="8398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9" name="Imagen 8" descr="logo carmelita FINAL-0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72" t="29411" r="5882" b="36079"/>
          <a:stretch>
            <a:fillRect/>
          </a:stretch>
        </p:blipFill>
        <p:spPr bwMode="auto">
          <a:xfrm>
            <a:off x="90955" y="218866"/>
            <a:ext cx="2009775" cy="82867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uadroTexto 5"/>
          <p:cNvSpPr txBox="1"/>
          <p:nvPr/>
        </p:nvSpPr>
        <p:spPr>
          <a:xfrm>
            <a:off x="5383365" y="2255242"/>
            <a:ext cx="5911403" cy="304698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s-CO" sz="2400" b="1" dirty="0" smtClean="0">
                <a:solidFill>
                  <a:srgbClr val="0070C0"/>
                </a:solidFill>
              </a:rPr>
              <a:t>8. SEISHOO </a:t>
            </a:r>
            <a:r>
              <a:rPr lang="es-CO" sz="2400" dirty="0" smtClean="0"/>
              <a:t>(Coordinación): Las metas se alcanzan con y para un fin determinado, el cual es útil para nuestro entorno, como seres humanos interdependientes nos necesitamos entre nosotros.</a:t>
            </a:r>
          </a:p>
          <a:p>
            <a:pPr algn="just"/>
            <a:r>
              <a:rPr lang="es-CO" sz="2400" i="1" dirty="0" smtClean="0">
                <a:solidFill>
                  <a:srgbClr val="185103"/>
                </a:solidFill>
              </a:rPr>
              <a:t>Lograr un ambiente de calidad requiere unidad de propósitos, armonía en el ritmo y en los tiempos</a:t>
            </a:r>
            <a:r>
              <a:rPr lang="es-CO" sz="2400" i="1" dirty="0" smtClean="0">
                <a:solidFill>
                  <a:srgbClr val="185103"/>
                </a:solidFill>
              </a:rPr>
              <a:t>.</a:t>
            </a:r>
            <a:endParaRPr lang="es-CO" sz="2400" i="1" dirty="0" smtClean="0">
              <a:solidFill>
                <a:srgbClr val="185103"/>
              </a:solidFill>
            </a:endParaRPr>
          </a:p>
        </p:txBody>
      </p:sp>
      <p:sp>
        <p:nvSpPr>
          <p:cNvPr id="10" name="1 Título"/>
          <p:cNvSpPr txBox="1">
            <a:spLocks/>
          </p:cNvSpPr>
          <p:nvPr/>
        </p:nvSpPr>
        <p:spPr>
          <a:xfrm>
            <a:off x="2744676" y="280062"/>
            <a:ext cx="9116766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3600" b="1" dirty="0" smtClean="0">
                <a:solidFill>
                  <a:srgbClr val="185103"/>
                </a:solidFill>
                <a:latin typeface="+mn-lt"/>
              </a:rPr>
              <a:t>ORGANIZACIÓN-ORDEN-LIMPIEZA CON LAS 9’S</a:t>
            </a:r>
            <a:endParaRPr lang="es-CO" sz="3600" b="1" dirty="0">
              <a:solidFill>
                <a:srgbClr val="185103"/>
              </a:solidFill>
              <a:latin typeface="+mn-lt"/>
            </a:endParaRPr>
          </a:p>
        </p:txBody>
      </p:sp>
      <p:pic>
        <p:nvPicPr>
          <p:cNvPr id="4102" name="Picture 6" descr="https://media-public.canva.com/MADWEPAAfJc/2/thumbnail_larg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174" y="755664"/>
            <a:ext cx="5176906" cy="5176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s://media-public.canva.com/MADWDV_Il3A/1/thumbnail_large.png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18437" flipH="1">
            <a:off x="5010428" y="1147430"/>
            <a:ext cx="1402705" cy="1270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8" descr="https://media-public.canva.com/MADWDV_Il3A/1/thumbnail_large.png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438377" flipH="1">
            <a:off x="7637713" y="4984864"/>
            <a:ext cx="1402705" cy="1270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0074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cto 4"/>
          <p:cNvCxnSpPr/>
          <p:nvPr/>
        </p:nvCxnSpPr>
        <p:spPr>
          <a:xfrm flipH="1" flipV="1">
            <a:off x="3447379" y="1006239"/>
            <a:ext cx="8744621" cy="39970"/>
          </a:xfrm>
          <a:prstGeom prst="line">
            <a:avLst/>
          </a:prstGeom>
          <a:ln w="57150">
            <a:solidFill>
              <a:schemeClr val="accent6">
                <a:lumMod val="50000"/>
              </a:schemeClr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8" name="Rectángulo 7"/>
          <p:cNvSpPr/>
          <p:nvPr/>
        </p:nvSpPr>
        <p:spPr>
          <a:xfrm>
            <a:off x="0" y="103031"/>
            <a:ext cx="2859110" cy="8398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9" name="Imagen 8" descr="logo carmelita FINAL-0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72" t="29411" r="5882" b="36079"/>
          <a:stretch>
            <a:fillRect/>
          </a:stretch>
        </p:blipFill>
        <p:spPr bwMode="auto">
          <a:xfrm>
            <a:off x="90955" y="218866"/>
            <a:ext cx="2009775" cy="82867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uadroTexto 5"/>
          <p:cNvSpPr txBox="1"/>
          <p:nvPr/>
        </p:nvSpPr>
        <p:spPr>
          <a:xfrm>
            <a:off x="721218" y="1359843"/>
            <a:ext cx="106894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400" b="1" dirty="0" smtClean="0">
                <a:solidFill>
                  <a:srgbClr val="0070C0"/>
                </a:solidFill>
              </a:rPr>
              <a:t>9. SEIDO </a:t>
            </a:r>
            <a:r>
              <a:rPr lang="es-CO" sz="2400" dirty="0" smtClean="0"/>
              <a:t>(Estandarización): Es necesario planear en conjunto con el personal, desarrollar acciones y chequear paso a paso las tareas, y comprometerse con el mejoramiento continuo.</a:t>
            </a:r>
          </a:p>
          <a:p>
            <a:pPr algn="just"/>
            <a:endParaRPr lang="es-CO" sz="2400" dirty="0" smtClean="0"/>
          </a:p>
        </p:txBody>
      </p:sp>
      <p:sp>
        <p:nvSpPr>
          <p:cNvPr id="10" name="1 Título"/>
          <p:cNvSpPr txBox="1">
            <a:spLocks/>
          </p:cNvSpPr>
          <p:nvPr/>
        </p:nvSpPr>
        <p:spPr>
          <a:xfrm>
            <a:off x="2744676" y="280062"/>
            <a:ext cx="9116766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3600" b="1" dirty="0" smtClean="0">
                <a:solidFill>
                  <a:srgbClr val="185103"/>
                </a:solidFill>
                <a:latin typeface="+mn-lt"/>
              </a:rPr>
              <a:t>ORGANIZACIÓN-ORDEN-LIMPIEZA CON LAS 9’S</a:t>
            </a:r>
            <a:endParaRPr lang="es-CO" sz="3600" b="1" dirty="0">
              <a:solidFill>
                <a:srgbClr val="185103"/>
              </a:solidFill>
              <a:latin typeface="+mn-lt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4"/>
          <a:srcRect t="6327" r="896" b="7954"/>
          <a:stretch/>
        </p:blipFill>
        <p:spPr>
          <a:xfrm>
            <a:off x="2859110" y="2485753"/>
            <a:ext cx="5692462" cy="3515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614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cto 4"/>
          <p:cNvCxnSpPr/>
          <p:nvPr/>
        </p:nvCxnSpPr>
        <p:spPr>
          <a:xfrm flipH="1" flipV="1">
            <a:off x="3447379" y="865243"/>
            <a:ext cx="8744621" cy="39970"/>
          </a:xfrm>
          <a:prstGeom prst="line">
            <a:avLst/>
          </a:prstGeom>
          <a:ln w="57150">
            <a:solidFill>
              <a:schemeClr val="accent6">
                <a:lumMod val="50000"/>
              </a:schemeClr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8" name="Rectángulo 7"/>
          <p:cNvSpPr/>
          <p:nvPr/>
        </p:nvSpPr>
        <p:spPr>
          <a:xfrm>
            <a:off x="0" y="103031"/>
            <a:ext cx="2859110" cy="8398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9" name="Imagen 8" descr="logo carmelita FINAL-0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72" t="29411" r="5882" b="36079"/>
          <a:stretch>
            <a:fillRect/>
          </a:stretch>
        </p:blipFill>
        <p:spPr bwMode="auto">
          <a:xfrm>
            <a:off x="90955" y="218866"/>
            <a:ext cx="2009775" cy="82867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uadroTexto 5"/>
          <p:cNvSpPr txBox="1"/>
          <p:nvPr/>
        </p:nvSpPr>
        <p:spPr>
          <a:xfrm>
            <a:off x="824244" y="2545209"/>
            <a:ext cx="630256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3600" dirty="0" smtClean="0"/>
              <a:t>Debemos Honrar, Agradecer y Respetar a todos los que han sido, somos y serán parte de este legado.</a:t>
            </a:r>
            <a:endParaRPr lang="es-ES" sz="3600" dirty="0"/>
          </a:p>
        </p:txBody>
      </p:sp>
      <p:sp>
        <p:nvSpPr>
          <p:cNvPr id="3" name="Rectángulo 2"/>
          <p:cNvSpPr/>
          <p:nvPr/>
        </p:nvSpPr>
        <p:spPr>
          <a:xfrm>
            <a:off x="2577681" y="1571884"/>
            <a:ext cx="306135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CO" sz="4800" b="1" dirty="0">
                <a:solidFill>
                  <a:srgbClr val="185103"/>
                </a:solidFill>
              </a:rPr>
              <a:t>Reflexión...</a:t>
            </a:r>
          </a:p>
        </p:txBody>
      </p:sp>
      <p:pic>
        <p:nvPicPr>
          <p:cNvPr id="5122" name="Picture 2" descr="https://media-public.canva.com/MAC7VhCpFt0/1/thumbnail_larg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9689" y="1249249"/>
            <a:ext cx="2645901" cy="4547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Llamada de nube 3"/>
          <p:cNvSpPr/>
          <p:nvPr/>
        </p:nvSpPr>
        <p:spPr>
          <a:xfrm flipH="1">
            <a:off x="5988675" y="1249249"/>
            <a:ext cx="2253804" cy="1123942"/>
          </a:xfrm>
          <a:prstGeom prst="cloudCallout">
            <a:avLst>
              <a:gd name="adj1" fmla="val -30174"/>
              <a:gd name="adj2" fmla="val 83746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2999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0" y="103031"/>
            <a:ext cx="2859110" cy="8398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prstClr val="white"/>
              </a:solidFill>
            </a:endParaRPr>
          </a:p>
        </p:txBody>
      </p:sp>
      <p:pic>
        <p:nvPicPr>
          <p:cNvPr id="9" name="Imagen 8" descr="logo carmelita FINAL-0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72" t="29411" r="5882" b="36079"/>
          <a:stretch>
            <a:fillRect/>
          </a:stretch>
        </p:blipFill>
        <p:spPr bwMode="auto">
          <a:xfrm>
            <a:off x="90955" y="218866"/>
            <a:ext cx="2009775" cy="828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2907" y="2986548"/>
            <a:ext cx="3129565" cy="3075763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1324376" y="1165279"/>
            <a:ext cx="9929612" cy="2102987"/>
          </a:xfrm>
          <a:prstGeom prst="rect">
            <a:avLst/>
          </a:prstGeom>
          <a:noFill/>
        </p:spPr>
        <p:txBody>
          <a:bodyPr wrap="none" rtlCol="0">
            <a:prstTxWarp prst="textDeflate">
              <a:avLst/>
            </a:prstTxWarp>
            <a:spAutoFit/>
          </a:bodyPr>
          <a:lstStyle/>
          <a:p>
            <a:pPr algn="ctr"/>
            <a:r>
              <a:rPr lang="es-CO" sz="9600" b="1" dirty="0">
                <a:solidFill>
                  <a:srgbClr val="185103"/>
                </a:solidFill>
                <a:ea typeface="+mj-ea"/>
                <a:cs typeface="+mj-cs"/>
              </a:rPr>
              <a:t>¡</a:t>
            </a:r>
            <a:r>
              <a:rPr lang="es-CO" sz="9600" b="1" dirty="0" smtClean="0">
                <a:solidFill>
                  <a:srgbClr val="185103"/>
                </a:solidFill>
                <a:ea typeface="+mj-ea"/>
                <a:cs typeface="+mj-cs"/>
              </a:rPr>
              <a:t>MUCHAS </a:t>
            </a:r>
            <a:r>
              <a:rPr lang="es-CO" sz="9600" b="1" dirty="0" smtClean="0">
                <a:solidFill>
                  <a:srgbClr val="185103"/>
                </a:solidFill>
                <a:ea typeface="+mj-ea"/>
                <a:cs typeface="+mj-cs"/>
              </a:rPr>
              <a:t>GRACIAS POR SU </a:t>
            </a:r>
            <a:r>
              <a:rPr lang="es-CO" sz="9600" b="1" dirty="0" smtClean="0">
                <a:solidFill>
                  <a:srgbClr val="185103"/>
                </a:solidFill>
                <a:ea typeface="+mj-ea"/>
                <a:cs typeface="+mj-cs"/>
              </a:rPr>
              <a:t>ATENCIÓN! </a:t>
            </a:r>
            <a:endParaRPr lang="es-CO" sz="9600" b="1" dirty="0">
              <a:solidFill>
                <a:srgbClr val="185103"/>
              </a:solidFill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417372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cto 4"/>
          <p:cNvCxnSpPr/>
          <p:nvPr/>
        </p:nvCxnSpPr>
        <p:spPr>
          <a:xfrm flipH="1" flipV="1">
            <a:off x="3447379" y="955723"/>
            <a:ext cx="8744621" cy="39970"/>
          </a:xfrm>
          <a:prstGeom prst="line">
            <a:avLst/>
          </a:prstGeom>
          <a:ln w="57150">
            <a:solidFill>
              <a:schemeClr val="accent6">
                <a:lumMod val="50000"/>
              </a:schemeClr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8" name="Rectángulo 7"/>
          <p:cNvSpPr/>
          <p:nvPr/>
        </p:nvSpPr>
        <p:spPr>
          <a:xfrm>
            <a:off x="0" y="103031"/>
            <a:ext cx="2859110" cy="8398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9" name="Imagen 8" descr="logo carmelita FINAL-0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72" t="29411" r="5882" b="36079"/>
          <a:stretch>
            <a:fillRect/>
          </a:stretch>
        </p:blipFill>
        <p:spPr bwMode="auto">
          <a:xfrm>
            <a:off x="90955" y="218866"/>
            <a:ext cx="2009775" cy="828675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1 Título"/>
          <p:cNvSpPr txBox="1">
            <a:spLocks/>
          </p:cNvSpPr>
          <p:nvPr/>
        </p:nvSpPr>
        <p:spPr>
          <a:xfrm>
            <a:off x="2744676" y="280062"/>
            <a:ext cx="9116766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3600" b="1" dirty="0" smtClean="0">
                <a:solidFill>
                  <a:srgbClr val="185103"/>
                </a:solidFill>
                <a:latin typeface="+mn-lt"/>
              </a:rPr>
              <a:t>ORGANIZACIÓN-ORDEN-LIMPIEZA CON LAS 9’S</a:t>
            </a:r>
            <a:endParaRPr lang="es-CO" sz="3600" b="1" dirty="0">
              <a:solidFill>
                <a:srgbClr val="185103"/>
              </a:solidFill>
              <a:latin typeface="+mn-lt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477993" y="1490268"/>
            <a:ext cx="22666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>
                <a:solidFill>
                  <a:srgbClr val="185103"/>
                </a:solidFill>
              </a:rPr>
              <a:t>OBJETIVO</a:t>
            </a:r>
          </a:p>
        </p:txBody>
      </p:sp>
      <p:sp>
        <p:nvSpPr>
          <p:cNvPr id="4" name="Rectángulo 3"/>
          <p:cNvSpPr/>
          <p:nvPr/>
        </p:nvSpPr>
        <p:spPr>
          <a:xfrm>
            <a:off x="679026" y="2257194"/>
            <a:ext cx="6096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/>
            <a:r>
              <a:rPr lang="es-ES" sz="2400" dirty="0">
                <a:solidFill>
                  <a:prstClr val="black"/>
                </a:solidFill>
              </a:rPr>
              <a:t>Buscar generar un ambiente de trabajo de organización, orden y limpieza en toda la empresa.</a:t>
            </a:r>
          </a:p>
          <a:p>
            <a:pPr lvl="0" algn="just"/>
            <a:r>
              <a:rPr lang="es-ES" sz="2400" dirty="0">
                <a:solidFill>
                  <a:prstClr val="black"/>
                </a:solidFill>
              </a:rPr>
              <a:t>Esta alineado a la </a:t>
            </a:r>
            <a:r>
              <a:rPr lang="es-ES" sz="2400" b="1" dirty="0">
                <a:solidFill>
                  <a:srgbClr val="185103"/>
                </a:solidFill>
              </a:rPr>
              <a:t>GESTION DE CALIDAD, SEGURIDAD Y SALUD EN EL TRABAJO</a:t>
            </a:r>
            <a:r>
              <a:rPr lang="es-ES" sz="2400" dirty="0">
                <a:solidFill>
                  <a:prstClr val="black"/>
                </a:solidFill>
              </a:rPr>
              <a:t>,</a:t>
            </a:r>
            <a:r>
              <a:rPr lang="es-ES" sz="2400" b="1" dirty="0">
                <a:solidFill>
                  <a:srgbClr val="00B050"/>
                </a:solidFill>
              </a:rPr>
              <a:t> </a:t>
            </a:r>
            <a:r>
              <a:rPr lang="es-ES" sz="2400" dirty="0">
                <a:solidFill>
                  <a:prstClr val="black"/>
                </a:solidFill>
              </a:rPr>
              <a:t>y brinda al ser humano la capacidad de ser mas efectivo, ya que abarca el mejoramiento de las condiciones mentales de quien se apega a esta metodología.</a:t>
            </a:r>
          </a:p>
        </p:txBody>
      </p:sp>
      <p:pic>
        <p:nvPicPr>
          <p:cNvPr id="2050" name="Picture 2" descr="https://media-public.canva.com/MADnB01scO8/1/thumbnail_larg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3836" y="2303025"/>
            <a:ext cx="4067801" cy="3106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2877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cto 4"/>
          <p:cNvCxnSpPr/>
          <p:nvPr/>
        </p:nvCxnSpPr>
        <p:spPr>
          <a:xfrm flipH="1" flipV="1">
            <a:off x="3447379" y="995192"/>
            <a:ext cx="8744621" cy="39970"/>
          </a:xfrm>
          <a:prstGeom prst="line">
            <a:avLst/>
          </a:prstGeom>
          <a:ln w="57150">
            <a:solidFill>
              <a:schemeClr val="accent6">
                <a:lumMod val="50000"/>
              </a:schemeClr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8" name="Rectángulo 7"/>
          <p:cNvSpPr/>
          <p:nvPr/>
        </p:nvSpPr>
        <p:spPr>
          <a:xfrm>
            <a:off x="0" y="103031"/>
            <a:ext cx="2859110" cy="8398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9" name="Imagen 8" descr="logo carmelita FINAL-0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72" t="29411" r="5882" b="36079"/>
          <a:stretch>
            <a:fillRect/>
          </a:stretch>
        </p:blipFill>
        <p:spPr bwMode="auto">
          <a:xfrm>
            <a:off x="90955" y="218866"/>
            <a:ext cx="2009775" cy="82867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uadroTexto 5"/>
          <p:cNvSpPr txBox="1"/>
          <p:nvPr/>
        </p:nvSpPr>
        <p:spPr>
          <a:xfrm>
            <a:off x="875762" y="1553052"/>
            <a:ext cx="103031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800" b="1" dirty="0" smtClean="0">
                <a:solidFill>
                  <a:srgbClr val="185103"/>
                </a:solidFill>
              </a:rPr>
              <a:t>QUE SON LAS 9’ S</a:t>
            </a:r>
          </a:p>
          <a:p>
            <a:pPr algn="just"/>
            <a:endParaRPr lang="es-ES" sz="2800" b="1" dirty="0" smtClean="0"/>
          </a:p>
          <a:p>
            <a:pPr algn="just"/>
            <a:r>
              <a:rPr lang="es-CO" sz="2800" dirty="0"/>
              <a:t>Es una metodología que busca un ambiente de trabajo coherente con la filosofía de </a:t>
            </a:r>
            <a:r>
              <a:rPr lang="es-CO" sz="2800" dirty="0" smtClean="0"/>
              <a:t>Calidad y Seguridad y Salud en el trabajo, </a:t>
            </a:r>
            <a:r>
              <a:rPr lang="es-CO" sz="2800" dirty="0"/>
              <a:t>destacando la participación de todos los colaboradores de la empresa</a:t>
            </a:r>
            <a:r>
              <a:rPr lang="es-ES" sz="2800" dirty="0"/>
              <a:t>.</a:t>
            </a:r>
          </a:p>
          <a:p>
            <a:pPr algn="just"/>
            <a:endParaRPr lang="es-ES" sz="2800" dirty="0"/>
          </a:p>
          <a:p>
            <a:pPr algn="just"/>
            <a:endParaRPr lang="es-CO" sz="2800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2746313" y="332411"/>
            <a:ext cx="9116766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3600" b="1" dirty="0" smtClean="0">
                <a:solidFill>
                  <a:srgbClr val="185103"/>
                </a:solidFill>
                <a:latin typeface="+mn-lt"/>
              </a:rPr>
              <a:t>ORGANIZACIÓN-ORDEN-LIMPIEZA CON LAS 9’S</a:t>
            </a:r>
            <a:endParaRPr lang="es-CO" sz="3600" b="1" dirty="0">
              <a:solidFill>
                <a:srgbClr val="185103"/>
              </a:solidFill>
              <a:latin typeface="+mn-lt"/>
            </a:endParaRPr>
          </a:p>
        </p:txBody>
      </p:sp>
      <p:pic>
        <p:nvPicPr>
          <p:cNvPr id="4098" name="Picture 2" descr="Aprende a conseguir los primeros clientes para tu empresa | Loogic ...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20" r="967" b="19332"/>
          <a:stretch/>
        </p:blipFill>
        <p:spPr bwMode="auto">
          <a:xfrm>
            <a:off x="2927985" y="3747753"/>
            <a:ext cx="5793388" cy="2305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7694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cto 4"/>
          <p:cNvCxnSpPr/>
          <p:nvPr/>
        </p:nvCxnSpPr>
        <p:spPr>
          <a:xfrm flipH="1" flipV="1">
            <a:off x="3447379" y="979777"/>
            <a:ext cx="8744621" cy="39970"/>
          </a:xfrm>
          <a:prstGeom prst="line">
            <a:avLst/>
          </a:prstGeom>
          <a:ln w="57150">
            <a:solidFill>
              <a:schemeClr val="accent6">
                <a:lumMod val="50000"/>
              </a:schemeClr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8" name="Rectángulo 7"/>
          <p:cNvSpPr/>
          <p:nvPr/>
        </p:nvSpPr>
        <p:spPr>
          <a:xfrm>
            <a:off x="0" y="103031"/>
            <a:ext cx="2859110" cy="8398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9" name="Imagen 8" descr="logo carmelita FINAL-0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72" t="29411" r="5882" b="36079"/>
          <a:stretch>
            <a:fillRect/>
          </a:stretch>
        </p:blipFill>
        <p:spPr bwMode="auto">
          <a:xfrm>
            <a:off x="90955" y="218866"/>
            <a:ext cx="2009775" cy="82867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uadroTexto 5"/>
          <p:cNvSpPr txBox="1"/>
          <p:nvPr/>
        </p:nvSpPr>
        <p:spPr>
          <a:xfrm>
            <a:off x="759852" y="1224572"/>
            <a:ext cx="8925061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800" b="1" dirty="0" smtClean="0">
                <a:solidFill>
                  <a:srgbClr val="185103"/>
                </a:solidFill>
              </a:rPr>
              <a:t>BENEFICIOS</a:t>
            </a:r>
          </a:p>
          <a:p>
            <a:pPr algn="just"/>
            <a:endParaRPr lang="es-ES" sz="2800" b="1" dirty="0" smtClean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s-CO" sz="2800" dirty="0" smtClean="0"/>
              <a:t>Mayor </a:t>
            </a:r>
            <a:r>
              <a:rPr lang="es-CO" sz="2800" dirty="0"/>
              <a:t>satisfacción de </a:t>
            </a:r>
            <a:r>
              <a:rPr lang="es-CO" sz="2800" dirty="0" smtClean="0"/>
              <a:t>los clientes</a:t>
            </a:r>
            <a:r>
              <a:rPr lang="es-CO" sz="2800" dirty="0"/>
              <a:t> interno o externos.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s-CO" sz="2800" dirty="0" smtClean="0"/>
              <a:t>Menos</a:t>
            </a:r>
            <a:r>
              <a:rPr lang="es-CO" sz="2800" dirty="0"/>
              <a:t> </a:t>
            </a:r>
            <a:r>
              <a:rPr lang="es-CO" sz="2800" dirty="0" smtClean="0"/>
              <a:t>accidentes</a:t>
            </a:r>
            <a:r>
              <a:rPr lang="es-CO" sz="2800" dirty="0"/>
              <a:t> </a:t>
            </a:r>
            <a:r>
              <a:rPr lang="es-CO" sz="2800" dirty="0" smtClean="0"/>
              <a:t>laborales.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s-CO" sz="2800" dirty="0" smtClean="0"/>
              <a:t>Menos pérdida </a:t>
            </a:r>
            <a:r>
              <a:rPr lang="es-CO" sz="2800" dirty="0"/>
              <a:t>de </a:t>
            </a:r>
            <a:r>
              <a:rPr lang="es-CO" sz="2800" dirty="0" smtClean="0"/>
              <a:t>tiempo al </a:t>
            </a:r>
            <a:r>
              <a:rPr lang="es-CO" sz="2800" dirty="0"/>
              <a:t>buscar </a:t>
            </a:r>
            <a:r>
              <a:rPr lang="es-CO" sz="2800" dirty="0" smtClean="0"/>
              <a:t>herramientas</a:t>
            </a:r>
            <a:r>
              <a:rPr lang="es-CO" sz="2800" dirty="0"/>
              <a:t> o </a:t>
            </a:r>
            <a:r>
              <a:rPr lang="es-CO" sz="2800" dirty="0" smtClean="0"/>
              <a:t>documentos.</a:t>
            </a:r>
            <a:endParaRPr lang="es-CO" sz="2800" dirty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s-CO" sz="2800" dirty="0" smtClean="0"/>
              <a:t>Mayor </a:t>
            </a:r>
            <a:r>
              <a:rPr lang="es-CO" sz="2800" dirty="0"/>
              <a:t>calidad del </a:t>
            </a:r>
            <a:r>
              <a:rPr lang="es-CO" sz="2800" dirty="0" smtClean="0"/>
              <a:t>producto</a:t>
            </a:r>
            <a:r>
              <a:rPr lang="es-CO" sz="2800" dirty="0"/>
              <a:t> o </a:t>
            </a:r>
            <a:r>
              <a:rPr lang="es-CO" sz="2800" dirty="0" smtClean="0"/>
              <a:t>servicio</a:t>
            </a:r>
            <a:r>
              <a:rPr lang="es-CO" sz="2800" dirty="0"/>
              <a:t> ofrecido.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s-CO" sz="2800" dirty="0" smtClean="0"/>
              <a:t>Disminución </a:t>
            </a:r>
            <a:r>
              <a:rPr lang="es-CO" sz="2800" dirty="0"/>
              <a:t>de los desperdicios generados.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s-CO" sz="2800" dirty="0" smtClean="0"/>
              <a:t>Mejora la competitividad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s-CO" sz="2800" dirty="0" smtClean="0"/>
              <a:t>Permite mantener una comunicación asertiva.</a:t>
            </a:r>
            <a:endParaRPr lang="es-CO" sz="2800" dirty="0"/>
          </a:p>
        </p:txBody>
      </p:sp>
      <p:sp>
        <p:nvSpPr>
          <p:cNvPr id="11" name="1 Título"/>
          <p:cNvSpPr txBox="1">
            <a:spLocks/>
          </p:cNvSpPr>
          <p:nvPr/>
        </p:nvSpPr>
        <p:spPr>
          <a:xfrm>
            <a:off x="2744676" y="280062"/>
            <a:ext cx="9116766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3600" b="1" dirty="0" smtClean="0">
                <a:solidFill>
                  <a:srgbClr val="185103"/>
                </a:solidFill>
                <a:latin typeface="+mn-lt"/>
              </a:rPr>
              <a:t>ORGANIZACIÓN-ORDEN-LIMPIEZA CON LAS 9’S</a:t>
            </a:r>
            <a:endParaRPr lang="es-CO" sz="3600" b="1" dirty="0">
              <a:solidFill>
                <a:srgbClr val="185103"/>
              </a:solidFill>
              <a:latin typeface="+mn-lt"/>
            </a:endParaRPr>
          </a:p>
        </p:txBody>
      </p:sp>
      <p:pic>
        <p:nvPicPr>
          <p:cNvPr id="3074" name="Picture 2" descr="https://media-public.canva.com/MADXQoj8xJs/1/thumbnail_larg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0963" y="1605625"/>
            <a:ext cx="3825025" cy="3825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7234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cto 4"/>
          <p:cNvCxnSpPr/>
          <p:nvPr/>
        </p:nvCxnSpPr>
        <p:spPr>
          <a:xfrm flipH="1" flipV="1">
            <a:off x="3447379" y="1007571"/>
            <a:ext cx="8744621" cy="39970"/>
          </a:xfrm>
          <a:prstGeom prst="line">
            <a:avLst/>
          </a:prstGeom>
          <a:ln w="57150">
            <a:solidFill>
              <a:schemeClr val="accent6">
                <a:lumMod val="50000"/>
              </a:schemeClr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8" name="Rectángulo 7"/>
          <p:cNvSpPr/>
          <p:nvPr/>
        </p:nvSpPr>
        <p:spPr>
          <a:xfrm>
            <a:off x="0" y="103031"/>
            <a:ext cx="2859110" cy="8398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9" name="Imagen 8" descr="logo carmelita FINAL-0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72" t="29411" r="5882" b="36079"/>
          <a:stretch>
            <a:fillRect/>
          </a:stretch>
        </p:blipFill>
        <p:spPr bwMode="auto">
          <a:xfrm>
            <a:off x="90955" y="218866"/>
            <a:ext cx="2009775" cy="828675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CuadroTexto 17"/>
          <p:cNvSpPr txBox="1"/>
          <p:nvPr/>
        </p:nvSpPr>
        <p:spPr>
          <a:xfrm>
            <a:off x="624772" y="1126640"/>
            <a:ext cx="24146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800" b="1" dirty="0">
                <a:solidFill>
                  <a:srgbClr val="185103"/>
                </a:solidFill>
              </a:rPr>
              <a:t>¿</a:t>
            </a:r>
            <a:r>
              <a:rPr lang="es-ES" sz="2800" b="1" dirty="0" smtClean="0">
                <a:solidFill>
                  <a:srgbClr val="185103"/>
                </a:solidFill>
              </a:rPr>
              <a:t>CUALES SON?</a:t>
            </a:r>
          </a:p>
        </p:txBody>
      </p:sp>
      <p:pic>
        <p:nvPicPr>
          <p:cNvPr id="11266" name="Picture 2" descr="Resultado de imagen para imagenes de seido de las 9s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13"/>
          <a:stretch/>
        </p:blipFill>
        <p:spPr bwMode="auto">
          <a:xfrm>
            <a:off x="1832093" y="1605625"/>
            <a:ext cx="6450839" cy="4362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1 Título"/>
          <p:cNvSpPr txBox="1">
            <a:spLocks/>
          </p:cNvSpPr>
          <p:nvPr/>
        </p:nvSpPr>
        <p:spPr>
          <a:xfrm>
            <a:off x="2744676" y="280062"/>
            <a:ext cx="9116766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3600" b="1" dirty="0" smtClean="0">
                <a:solidFill>
                  <a:srgbClr val="185103"/>
                </a:solidFill>
                <a:latin typeface="+mn-lt"/>
              </a:rPr>
              <a:t>ORGANIZACIÓN-ORDEN-LIMPIEZA CON LAS 9’S</a:t>
            </a:r>
            <a:endParaRPr lang="es-CO" sz="3600" b="1" dirty="0">
              <a:solidFill>
                <a:srgbClr val="185103"/>
              </a:solidFill>
              <a:latin typeface="+mn-lt"/>
            </a:endParaRPr>
          </a:p>
        </p:txBody>
      </p:sp>
      <p:pic>
        <p:nvPicPr>
          <p:cNvPr id="6146" name="Picture 2" descr="https://media-public.canva.com/MAB3FT-qbjE/1/thumbnail_large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9689" y="1126640"/>
            <a:ext cx="4610704" cy="4610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2816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cto 4"/>
          <p:cNvCxnSpPr/>
          <p:nvPr/>
        </p:nvCxnSpPr>
        <p:spPr>
          <a:xfrm flipH="1" flipV="1">
            <a:off x="2932386" y="977462"/>
            <a:ext cx="8744621" cy="39970"/>
          </a:xfrm>
          <a:prstGeom prst="line">
            <a:avLst/>
          </a:prstGeom>
          <a:ln w="57150">
            <a:solidFill>
              <a:schemeClr val="accent6">
                <a:lumMod val="50000"/>
              </a:schemeClr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8" name="Rectángulo 7"/>
          <p:cNvSpPr/>
          <p:nvPr/>
        </p:nvSpPr>
        <p:spPr>
          <a:xfrm>
            <a:off x="0" y="103031"/>
            <a:ext cx="2859110" cy="8398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9" name="Imagen 8" descr="logo carmelita FINAL-0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72" t="29411" r="5882" b="36079"/>
          <a:stretch>
            <a:fillRect/>
          </a:stretch>
        </p:blipFill>
        <p:spPr bwMode="auto">
          <a:xfrm>
            <a:off x="90955" y="218866"/>
            <a:ext cx="2009775" cy="82867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uadroTexto 5"/>
          <p:cNvSpPr txBox="1"/>
          <p:nvPr/>
        </p:nvSpPr>
        <p:spPr>
          <a:xfrm>
            <a:off x="489398" y="1640244"/>
            <a:ext cx="708338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400" b="1" dirty="0" smtClean="0">
                <a:solidFill>
                  <a:srgbClr val="0070C0"/>
                </a:solidFill>
              </a:rPr>
              <a:t>1. SEIRI </a:t>
            </a:r>
            <a:r>
              <a:rPr lang="es-CO" sz="2400" dirty="0" smtClean="0"/>
              <a:t>(Ordenar o clasificar): No es ordenar, sino saber acomodar por clases, tamaños, tipos, categorías, e incluso frecuencia de uso:</a:t>
            </a:r>
          </a:p>
          <a:p>
            <a:pPr algn="just"/>
            <a:endParaRPr lang="es-CO" sz="2400" dirty="0" smtClean="0"/>
          </a:p>
          <a:p>
            <a:pPr marL="800100" lvl="1" indent="-342900" algn="just">
              <a:buFont typeface="Wingdings" panose="05000000000000000000" pitchFamily="2" charset="2"/>
              <a:buChar char="ü"/>
            </a:pPr>
            <a:r>
              <a:rPr lang="es-CO" sz="2400" b="1" dirty="0">
                <a:solidFill>
                  <a:srgbClr val="185103"/>
                </a:solidFill>
              </a:rPr>
              <a:t>Identificar:</a:t>
            </a:r>
            <a:r>
              <a:rPr lang="es-CO" sz="2400" dirty="0"/>
              <a:t>	Aquello que es, o No necesario y </a:t>
            </a:r>
            <a:r>
              <a:rPr lang="es-CO" sz="2400" dirty="0" smtClean="0"/>
              <a:t>			su </a:t>
            </a:r>
            <a:r>
              <a:rPr lang="es-CO" sz="2400" dirty="0"/>
              <a:t>frecuencia de uso.</a:t>
            </a:r>
          </a:p>
          <a:p>
            <a:pPr marL="800100" lvl="1" indent="-342900" algn="just">
              <a:buFont typeface="Wingdings" panose="05000000000000000000" pitchFamily="2" charset="2"/>
              <a:buChar char="ü"/>
            </a:pPr>
            <a:r>
              <a:rPr lang="es-CO" sz="2400" b="1" dirty="0">
                <a:solidFill>
                  <a:srgbClr val="185103"/>
                </a:solidFill>
              </a:rPr>
              <a:t>Separar:</a:t>
            </a:r>
            <a:r>
              <a:rPr lang="es-CO" sz="2400" dirty="0"/>
              <a:t>	Lo que es Innecesario, excesivo o </a:t>
            </a:r>
            <a:r>
              <a:rPr lang="es-CO" sz="2400" dirty="0" smtClean="0"/>
              <a:t>			adicional </a:t>
            </a:r>
            <a:r>
              <a:rPr lang="es-CO" sz="2400" dirty="0"/>
              <a:t>de lo que es útil.</a:t>
            </a:r>
          </a:p>
          <a:p>
            <a:pPr marL="800100" lvl="1" indent="-342900" algn="just">
              <a:buFont typeface="Wingdings" panose="05000000000000000000" pitchFamily="2" charset="2"/>
              <a:buChar char="ü"/>
            </a:pPr>
            <a:r>
              <a:rPr lang="es-CO" sz="2400" b="1" dirty="0">
                <a:solidFill>
                  <a:srgbClr val="185103"/>
                </a:solidFill>
              </a:rPr>
              <a:t>Reducir:	</a:t>
            </a:r>
            <a:r>
              <a:rPr lang="es-CO" sz="2400" dirty="0" smtClean="0"/>
              <a:t>Materiales </a:t>
            </a:r>
            <a:r>
              <a:rPr lang="es-CO" sz="2400" dirty="0"/>
              <a:t>u objetos de baja </a:t>
            </a:r>
            <a:r>
              <a:rPr lang="es-CO" sz="2400" dirty="0" smtClean="0"/>
              <a:t>				rotación </a:t>
            </a:r>
            <a:r>
              <a:rPr lang="es-CO" dirty="0" smtClean="0"/>
              <a:t>(</a:t>
            </a:r>
            <a:r>
              <a:rPr lang="es-CO" dirty="0"/>
              <a:t>Q</a:t>
            </a:r>
            <a:r>
              <a:rPr lang="es-CO" dirty="0" smtClean="0"/>
              <a:t>uedar </a:t>
            </a:r>
            <a:r>
              <a:rPr lang="es-CO" dirty="0"/>
              <a:t>solo con lo </a:t>
            </a:r>
            <a:r>
              <a:rPr lang="es-CO" dirty="0" smtClean="0"/>
              <a:t>	</a:t>
            </a:r>
            <a:r>
              <a:rPr lang="es-CO" dirty="0"/>
              <a:t>			mínimo </a:t>
            </a:r>
            <a:r>
              <a:rPr lang="es-CO" dirty="0" smtClean="0"/>
              <a:t>indispensable</a:t>
            </a:r>
            <a:r>
              <a:rPr lang="es-CO" dirty="0"/>
              <a:t>)</a:t>
            </a:r>
            <a:endParaRPr lang="es-CO" sz="2400" dirty="0" smtClean="0"/>
          </a:p>
        </p:txBody>
      </p:sp>
      <p:sp>
        <p:nvSpPr>
          <p:cNvPr id="10" name="1 Título"/>
          <p:cNvSpPr txBox="1">
            <a:spLocks/>
          </p:cNvSpPr>
          <p:nvPr/>
        </p:nvSpPr>
        <p:spPr>
          <a:xfrm>
            <a:off x="2744676" y="280062"/>
            <a:ext cx="9116766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3600" b="1" dirty="0" smtClean="0">
                <a:solidFill>
                  <a:srgbClr val="185103"/>
                </a:solidFill>
                <a:latin typeface="+mn-lt"/>
              </a:rPr>
              <a:t>ORGANIZACIÓN-ORDEN-LIMPIEZA CON LAS 9’S</a:t>
            </a:r>
            <a:endParaRPr lang="es-CO" sz="3600" b="1" dirty="0">
              <a:solidFill>
                <a:srgbClr val="185103"/>
              </a:solidFill>
              <a:latin typeface="+mn-lt"/>
            </a:endParaRPr>
          </a:p>
        </p:txBody>
      </p:sp>
      <p:pic>
        <p:nvPicPr>
          <p:cNvPr id="5122" name="Picture 2" descr="Limpieza | Vectores, Fotos de Stock y PSD Gratis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6"/>
          <a:stretch/>
        </p:blipFill>
        <p:spPr bwMode="auto">
          <a:xfrm>
            <a:off x="7675808" y="2123004"/>
            <a:ext cx="4310291" cy="3097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9088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cto 4"/>
          <p:cNvCxnSpPr/>
          <p:nvPr/>
        </p:nvCxnSpPr>
        <p:spPr>
          <a:xfrm flipH="1" flipV="1">
            <a:off x="3447379" y="942843"/>
            <a:ext cx="8744621" cy="39970"/>
          </a:xfrm>
          <a:prstGeom prst="line">
            <a:avLst/>
          </a:prstGeom>
          <a:ln w="57150">
            <a:solidFill>
              <a:schemeClr val="accent6">
                <a:lumMod val="50000"/>
              </a:schemeClr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8" name="Rectángulo 7"/>
          <p:cNvSpPr/>
          <p:nvPr/>
        </p:nvSpPr>
        <p:spPr>
          <a:xfrm>
            <a:off x="0" y="103031"/>
            <a:ext cx="2859110" cy="8398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9" name="Imagen 8" descr="logo carmelita FINAL-0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72" t="29411" r="5882" b="36079"/>
          <a:stretch>
            <a:fillRect/>
          </a:stretch>
        </p:blipFill>
        <p:spPr bwMode="auto">
          <a:xfrm>
            <a:off x="90955" y="218866"/>
            <a:ext cx="2009775" cy="82867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uadroTexto 5"/>
          <p:cNvSpPr txBox="1"/>
          <p:nvPr/>
        </p:nvSpPr>
        <p:spPr>
          <a:xfrm>
            <a:off x="618186" y="1166945"/>
            <a:ext cx="1035461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s-CO" sz="2400" dirty="0" smtClean="0"/>
          </a:p>
          <a:p>
            <a:pPr algn="just"/>
            <a:r>
              <a:rPr lang="es-CO" sz="2400" b="1" dirty="0" smtClean="0">
                <a:solidFill>
                  <a:srgbClr val="0070C0"/>
                </a:solidFill>
              </a:rPr>
              <a:t>2. SEITON: </a:t>
            </a:r>
            <a:r>
              <a:rPr lang="es-CO" sz="2400" dirty="0" smtClean="0"/>
              <a:t>(Organizar o limpiar):Eliminar todo aquello que esta de mas y no tiene importancia para el trabajo que desempeñamos</a:t>
            </a:r>
            <a:r>
              <a:rPr lang="es-CO" sz="2400" dirty="0"/>
              <a:t> </a:t>
            </a:r>
            <a:r>
              <a:rPr lang="es-CO" sz="2400" dirty="0" smtClean="0"/>
              <a:t>(</a:t>
            </a:r>
            <a:r>
              <a:rPr lang="es-CO" sz="2000" dirty="0" smtClean="0"/>
              <a:t>Tener ubicación para cada cosa</a:t>
            </a:r>
            <a:r>
              <a:rPr lang="es-CO" sz="2400" dirty="0" smtClean="0"/>
              <a:t>).</a:t>
            </a:r>
          </a:p>
          <a:p>
            <a:pPr algn="just"/>
            <a:endParaRPr lang="es-CO" sz="2400" dirty="0" smtClean="0"/>
          </a:p>
          <a:p>
            <a:pPr algn="just"/>
            <a:endParaRPr lang="es-CO" sz="2400" dirty="0" smtClean="0"/>
          </a:p>
        </p:txBody>
      </p:sp>
      <p:sp>
        <p:nvSpPr>
          <p:cNvPr id="10" name="1 Título"/>
          <p:cNvSpPr txBox="1">
            <a:spLocks/>
          </p:cNvSpPr>
          <p:nvPr/>
        </p:nvSpPr>
        <p:spPr>
          <a:xfrm>
            <a:off x="2859110" y="280062"/>
            <a:ext cx="9116766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3600" b="1" dirty="0" smtClean="0">
                <a:solidFill>
                  <a:srgbClr val="185103"/>
                </a:solidFill>
                <a:latin typeface="+mn-lt"/>
              </a:rPr>
              <a:t>ORGANIZACIÓN-ORDEN-LIMPIEZA CON LAS 9’S</a:t>
            </a:r>
            <a:endParaRPr lang="es-CO" sz="3600" b="1" dirty="0">
              <a:solidFill>
                <a:srgbClr val="185103"/>
              </a:solidFill>
              <a:latin typeface="+mn-lt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4"/>
          <a:srcRect l="6658" t="484" r="32215" b="67765"/>
          <a:stretch/>
        </p:blipFill>
        <p:spPr>
          <a:xfrm>
            <a:off x="1709736" y="3410844"/>
            <a:ext cx="3374266" cy="1752712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4"/>
          <a:srcRect l="7415" t="35258" r="7663" b="2255"/>
          <a:stretch/>
        </p:blipFill>
        <p:spPr>
          <a:xfrm>
            <a:off x="4918153" y="2492507"/>
            <a:ext cx="4533363" cy="3335628"/>
          </a:xfrm>
          <a:prstGeom prst="rect">
            <a:avLst/>
          </a:prstGeom>
        </p:spPr>
      </p:pic>
      <p:pic>
        <p:nvPicPr>
          <p:cNvPr id="6148" name="Picture 4" descr="https://media-public.canva.com/MAAPIr8P5I8/1/thumbnail.png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133590" y="2561345"/>
            <a:ext cx="1142402" cy="944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https://media-public.canva.com/MAAPIr8P5I8/1/thumbnail.png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2598" y="5221513"/>
            <a:ext cx="1142402" cy="944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https://media-public.canva.com/MAAPIr8P5I8/1/thumbnail.png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9498322" y="2534736"/>
            <a:ext cx="1142402" cy="944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https://media-public.canva.com/MAAPIr8P5I8/1/thumbnail.png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9708154" y="4650311"/>
            <a:ext cx="1142402" cy="944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8475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cto 4"/>
          <p:cNvCxnSpPr/>
          <p:nvPr/>
        </p:nvCxnSpPr>
        <p:spPr>
          <a:xfrm flipH="1" flipV="1">
            <a:off x="3447379" y="988765"/>
            <a:ext cx="8744621" cy="39970"/>
          </a:xfrm>
          <a:prstGeom prst="line">
            <a:avLst/>
          </a:prstGeom>
          <a:ln w="57150">
            <a:solidFill>
              <a:schemeClr val="accent6">
                <a:lumMod val="50000"/>
              </a:schemeClr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8" name="Rectángulo 7"/>
          <p:cNvSpPr/>
          <p:nvPr/>
        </p:nvSpPr>
        <p:spPr>
          <a:xfrm>
            <a:off x="0" y="103031"/>
            <a:ext cx="2859110" cy="8398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9" name="Imagen 8" descr="logo carmelita FINAL-0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72" t="29411" r="5882" b="36079"/>
          <a:stretch>
            <a:fillRect/>
          </a:stretch>
        </p:blipFill>
        <p:spPr bwMode="auto">
          <a:xfrm>
            <a:off x="90955" y="218866"/>
            <a:ext cx="2009775" cy="82867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uadroTexto 5"/>
          <p:cNvSpPr txBox="1"/>
          <p:nvPr/>
        </p:nvSpPr>
        <p:spPr>
          <a:xfrm>
            <a:off x="605308" y="1707325"/>
            <a:ext cx="1068946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400" b="1" dirty="0" smtClean="0">
                <a:solidFill>
                  <a:srgbClr val="0070C0"/>
                </a:solidFill>
              </a:rPr>
              <a:t>3. SEISO </a:t>
            </a:r>
            <a:r>
              <a:rPr lang="es-CO" sz="2400" dirty="0" smtClean="0"/>
              <a:t>(Limpieza o Pulcritud): Desarrollar el habito de observar y estar siempre pensando en el orden y en la limpieza en el área de trabajo, maquina y herramientas que se utilizan.</a:t>
            </a:r>
          </a:p>
          <a:p>
            <a:pPr algn="just"/>
            <a:endParaRPr lang="es-CO" sz="2400" dirty="0" smtClean="0"/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s-CO" sz="2400" dirty="0" smtClean="0"/>
              <a:t>Es mas que barrer y trapear.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s-CO" sz="2400" dirty="0" smtClean="0"/>
              <a:t>Limpiando se encuentran anomalías.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s-CO" sz="2400" dirty="0" smtClean="0"/>
              <a:t>Mantener los manuales de operación en buen estado.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s-CO" sz="2400" dirty="0" smtClean="0"/>
              <a:t>Mantener limpios los equipos e instalaciones.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s-CO" sz="2400" dirty="0" smtClean="0"/>
              <a:t>Dar ideas que permitan recuperar los desechos, etc.</a:t>
            </a:r>
          </a:p>
        </p:txBody>
      </p:sp>
      <p:sp>
        <p:nvSpPr>
          <p:cNvPr id="10" name="1 Título"/>
          <p:cNvSpPr txBox="1">
            <a:spLocks/>
          </p:cNvSpPr>
          <p:nvPr/>
        </p:nvSpPr>
        <p:spPr>
          <a:xfrm>
            <a:off x="2744676" y="280062"/>
            <a:ext cx="9116766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3600" b="1" dirty="0" smtClean="0">
                <a:solidFill>
                  <a:srgbClr val="185103"/>
                </a:solidFill>
                <a:latin typeface="+mn-lt"/>
              </a:rPr>
              <a:t>ORGANIZACIÓN-ORDEN-LIMPIEZA CON LAS 9’S</a:t>
            </a:r>
            <a:endParaRPr lang="es-CO" sz="3600" b="1" dirty="0">
              <a:solidFill>
                <a:srgbClr val="185103"/>
              </a:solidFill>
              <a:latin typeface="+mn-lt"/>
            </a:endParaRPr>
          </a:p>
        </p:txBody>
      </p:sp>
      <p:pic>
        <p:nvPicPr>
          <p:cNvPr id="7172" name="Picture 4" descr="https://media-public.canva.com/5DzHs/MAD3Cv5DzHs/1/tl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614" y="2601532"/>
            <a:ext cx="3615057" cy="322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3200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cto 4"/>
          <p:cNvCxnSpPr/>
          <p:nvPr/>
        </p:nvCxnSpPr>
        <p:spPr>
          <a:xfrm flipH="1" flipV="1">
            <a:off x="3447379" y="955723"/>
            <a:ext cx="8744621" cy="39970"/>
          </a:xfrm>
          <a:prstGeom prst="line">
            <a:avLst/>
          </a:prstGeom>
          <a:ln w="57150">
            <a:solidFill>
              <a:schemeClr val="accent6">
                <a:lumMod val="50000"/>
              </a:schemeClr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8" name="Rectángulo 7"/>
          <p:cNvSpPr/>
          <p:nvPr/>
        </p:nvSpPr>
        <p:spPr>
          <a:xfrm>
            <a:off x="0" y="103031"/>
            <a:ext cx="2859110" cy="8398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9" name="Imagen 8" descr="logo carmelita FINAL-0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72" t="29411" r="5882" b="36079"/>
          <a:stretch>
            <a:fillRect/>
          </a:stretch>
        </p:blipFill>
        <p:spPr bwMode="auto">
          <a:xfrm>
            <a:off x="90955" y="218866"/>
            <a:ext cx="2009775" cy="82867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uadroTexto 5"/>
          <p:cNvSpPr txBox="1"/>
          <p:nvPr/>
        </p:nvSpPr>
        <p:spPr>
          <a:xfrm>
            <a:off x="785612" y="1224572"/>
            <a:ext cx="106894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400" b="1" dirty="0" smtClean="0">
                <a:solidFill>
                  <a:srgbClr val="0070C0"/>
                </a:solidFill>
              </a:rPr>
              <a:t>4. SEIKETSU </a:t>
            </a:r>
            <a:r>
              <a:rPr lang="es-CO" sz="2400" dirty="0" smtClean="0"/>
              <a:t>(Bienestar personal o Equilibrio): Ejecutar las primeras Tres ‘S brinda la posibilidad de pensar que estas no se pueden aislar sino que los esfuerzos deben darse en forma conjunta; para lograr esto la persona debe estar en un estado “ordenado”, o sea que hay una mutua relación entre lo que se hace y como se siente la persona.</a:t>
            </a:r>
          </a:p>
          <a:p>
            <a:pPr algn="just"/>
            <a:endParaRPr lang="es-CO" sz="2400" dirty="0" smtClean="0"/>
          </a:p>
        </p:txBody>
      </p:sp>
      <p:sp>
        <p:nvSpPr>
          <p:cNvPr id="10" name="1 Título"/>
          <p:cNvSpPr txBox="1">
            <a:spLocks/>
          </p:cNvSpPr>
          <p:nvPr/>
        </p:nvSpPr>
        <p:spPr>
          <a:xfrm>
            <a:off x="2744676" y="280062"/>
            <a:ext cx="9116766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3600" b="1" dirty="0" smtClean="0">
                <a:solidFill>
                  <a:srgbClr val="185103"/>
                </a:solidFill>
                <a:latin typeface="+mn-lt"/>
              </a:rPr>
              <a:t>ORGANIZACIÓN-ORDEN-LIMPIEZA CON LAS 9’S</a:t>
            </a:r>
            <a:endParaRPr lang="es-CO" sz="3600" b="1" dirty="0">
              <a:solidFill>
                <a:srgbClr val="185103"/>
              </a:solidFill>
              <a:latin typeface="+mn-lt"/>
            </a:endParaRPr>
          </a:p>
        </p:txBody>
      </p:sp>
      <p:pic>
        <p:nvPicPr>
          <p:cNvPr id="1026" name="Picture 2" descr="https://media-public.canva.com/MADh4VjoUIE/1/thumbnail_large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6"/>
          <a:stretch/>
        </p:blipFill>
        <p:spPr bwMode="auto">
          <a:xfrm>
            <a:off x="3940936" y="2778207"/>
            <a:ext cx="3657600" cy="3588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2040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6_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15275</TotalTime>
  <Words>668</Words>
  <Application>Microsoft Office PowerPoint</Application>
  <PresentationFormat>Panorámica</PresentationFormat>
  <Paragraphs>77</Paragraphs>
  <Slides>16</Slides>
  <Notes>16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7</vt:i4>
      </vt:variant>
      <vt:variant>
        <vt:lpstr>Títulos de diapositiva</vt:lpstr>
      </vt:variant>
      <vt:variant>
        <vt:i4>16</vt:i4>
      </vt:variant>
    </vt:vector>
  </HeadingPairs>
  <TitlesOfParts>
    <vt:vector size="27" baseType="lpstr">
      <vt:lpstr>Arial</vt:lpstr>
      <vt:lpstr>Calibri</vt:lpstr>
      <vt:lpstr>Calibri Light</vt:lpstr>
      <vt:lpstr>Wingdings</vt:lpstr>
      <vt:lpstr>6_Tema de Office</vt:lpstr>
      <vt:lpstr>1_Tema de Office</vt:lpstr>
      <vt:lpstr>2_Tema de Office</vt:lpstr>
      <vt:lpstr>3_Tema de Office</vt:lpstr>
      <vt:lpstr>4_Tema de Office</vt:lpstr>
      <vt:lpstr>5_Tema de Office</vt:lpstr>
      <vt:lpstr>Tema de Office</vt:lpstr>
      <vt:lpstr>ORGANIZACIÓN, ORDEN Y LIMPIEZA PROGRAMA 9’S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Natalia Ricardo</dc:creator>
  <cp:lastModifiedBy>Diana Katherine Ospina</cp:lastModifiedBy>
  <cp:revision>595</cp:revision>
  <dcterms:created xsi:type="dcterms:W3CDTF">2018-07-04T21:24:57Z</dcterms:created>
  <dcterms:modified xsi:type="dcterms:W3CDTF">2020-05-27T14:13:51Z</dcterms:modified>
</cp:coreProperties>
</file>